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8"/>
  </p:notesMasterIdLst>
  <p:sldIdLst>
    <p:sldId id="256" r:id="rId2"/>
    <p:sldId id="366" r:id="rId3"/>
    <p:sldId id="257" r:id="rId4"/>
    <p:sldId id="404" r:id="rId5"/>
    <p:sldId id="258" r:id="rId6"/>
    <p:sldId id="361" r:id="rId7"/>
    <p:sldId id="259" r:id="rId8"/>
    <p:sldId id="260" r:id="rId9"/>
    <p:sldId id="424" r:id="rId10"/>
    <p:sldId id="426" r:id="rId11"/>
    <p:sldId id="325" r:id="rId12"/>
    <p:sldId id="324" r:id="rId13"/>
    <p:sldId id="323" r:id="rId14"/>
    <p:sldId id="430" r:id="rId15"/>
    <p:sldId id="358" r:id="rId16"/>
    <p:sldId id="367" r:id="rId17"/>
    <p:sldId id="290" r:id="rId18"/>
    <p:sldId id="292" r:id="rId19"/>
    <p:sldId id="368" r:id="rId20"/>
    <p:sldId id="294" r:id="rId21"/>
    <p:sldId id="369" r:id="rId22"/>
    <p:sldId id="295" r:id="rId23"/>
    <p:sldId id="296" r:id="rId24"/>
    <p:sldId id="370" r:id="rId25"/>
    <p:sldId id="298" r:id="rId26"/>
    <p:sldId id="299" r:id="rId27"/>
    <p:sldId id="286" r:id="rId28"/>
    <p:sldId id="266" r:id="rId29"/>
    <p:sldId id="274" r:id="rId30"/>
    <p:sldId id="277" r:id="rId31"/>
    <p:sldId id="278" r:id="rId32"/>
    <p:sldId id="288" r:id="rId33"/>
    <p:sldId id="280" r:id="rId34"/>
    <p:sldId id="281" r:id="rId35"/>
    <p:sldId id="429" r:id="rId36"/>
    <p:sldId id="418" r:id="rId37"/>
    <p:sldId id="340" r:id="rId38"/>
    <p:sldId id="414" r:id="rId39"/>
    <p:sldId id="419" r:id="rId40"/>
    <p:sldId id="352" r:id="rId41"/>
    <p:sldId id="420" r:id="rId42"/>
    <p:sldId id="421" r:id="rId43"/>
    <p:sldId id="267" r:id="rId44"/>
    <p:sldId id="413" r:id="rId45"/>
    <p:sldId id="412" r:id="rId46"/>
    <p:sldId id="411" r:id="rId47"/>
    <p:sldId id="427" r:id="rId48"/>
    <p:sldId id="410" r:id="rId49"/>
    <p:sldId id="409" r:id="rId50"/>
    <p:sldId id="408" r:id="rId51"/>
    <p:sldId id="407" r:id="rId52"/>
    <p:sldId id="406" r:id="rId53"/>
    <p:sldId id="316" r:id="rId54"/>
    <p:sldId id="390" r:id="rId55"/>
    <p:sldId id="391" r:id="rId56"/>
    <p:sldId id="392" r:id="rId57"/>
    <p:sldId id="393" r:id="rId58"/>
    <p:sldId id="394" r:id="rId59"/>
    <p:sldId id="388" r:id="rId60"/>
    <p:sldId id="389" r:id="rId61"/>
    <p:sldId id="428" r:id="rId62"/>
    <p:sldId id="405" r:id="rId63"/>
    <p:sldId id="415" r:id="rId64"/>
    <p:sldId id="416" r:id="rId65"/>
    <p:sldId id="395" r:id="rId66"/>
    <p:sldId id="307" r:id="rId67"/>
    <p:sldId id="308" r:id="rId68"/>
    <p:sldId id="396" r:id="rId69"/>
    <p:sldId id="310" r:id="rId70"/>
    <p:sldId id="309" r:id="rId71"/>
    <p:sldId id="397" r:id="rId72"/>
    <p:sldId id="312" r:id="rId73"/>
    <p:sldId id="311" r:id="rId74"/>
    <p:sldId id="398" r:id="rId75"/>
    <p:sldId id="399" r:id="rId76"/>
    <p:sldId id="314" r:id="rId77"/>
    <p:sldId id="400" r:id="rId78"/>
    <p:sldId id="372" r:id="rId79"/>
    <p:sldId id="387" r:id="rId80"/>
    <p:sldId id="374" r:id="rId81"/>
    <p:sldId id="376" r:id="rId82"/>
    <p:sldId id="379" r:id="rId83"/>
    <p:sldId id="380" r:id="rId84"/>
    <p:sldId id="382" r:id="rId85"/>
    <p:sldId id="384" r:id="rId86"/>
    <p:sldId id="385" r:id="rId87"/>
    <p:sldId id="386" r:id="rId88"/>
    <p:sldId id="401" r:id="rId89"/>
    <p:sldId id="268" r:id="rId90"/>
    <p:sldId id="423" r:id="rId91"/>
    <p:sldId id="422" r:id="rId92"/>
    <p:sldId id="303" r:id="rId93"/>
    <p:sldId id="275" r:id="rId94"/>
    <p:sldId id="431" r:id="rId95"/>
    <p:sldId id="360" r:id="rId96"/>
    <p:sldId id="302" r:id="rId97"/>
    <p:sldId id="293" r:id="rId98"/>
    <p:sldId id="300" r:id="rId99"/>
    <p:sldId id="287" r:id="rId100"/>
    <p:sldId id="297" r:id="rId101"/>
    <p:sldId id="279" r:id="rId102"/>
    <p:sldId id="261" r:id="rId103"/>
    <p:sldId id="371" r:id="rId104"/>
    <p:sldId id="333" r:id="rId105"/>
    <p:sldId id="432" r:id="rId106"/>
    <p:sldId id="433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EC89F-A072-C000-15D1-183FFDE9D85B}" v="49" dt="2021-05-18T00:50:38.035"/>
    <p1510:client id="{24A56872-7D0A-3978-0BD7-4CB208DB7A99}" v="93" dt="2021-05-17T19:35:30.451"/>
    <p1510:client id="{361EC99F-6035-C000-15D1-17DA7CFB4E28}" v="214" dt="2021-05-18T14:32:00.818"/>
    <p1510:client id="{391D0C2B-90CA-0E4E-7D17-B17F41308F52}" v="210" dt="2021-05-18T00:51:26.296"/>
    <p1510:client id="{3AA33728-97A3-8784-B96A-646083080924}" v="9" dt="2021-05-18T00:51:05.396"/>
    <p1510:client id="{56EDC89F-1061-C000-1730-2B2209D45463}" v="564" dt="2021-05-18T00:25:11.205"/>
    <p1510:client id="{81AB2843-B111-DC05-CD80-BB38CA57CAEF}" v="16" dt="2021-05-18T15:30:29.640"/>
    <p1510:client id="{A6EDC89F-E0E2-B000-DEFD-071165FB1299}" v="159" dt="2021-05-17T23:50:04.617"/>
    <p1510:client id="{C1655C98-0A20-2040-A273-0F2784D99DE8}" v="1888" dt="2021-05-18T14:42:59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C7C0C-0429-4EAA-8E92-0F5D2ED5EC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683A9A0-B98E-440A-A390-5CBB2BD467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Hewitt Foundation</a:t>
          </a:r>
        </a:p>
      </dgm:t>
    </dgm:pt>
    <dgm:pt modelId="{1B6E4062-3608-47CB-BFD1-333E36485869}" type="parTrans" cxnId="{35A498E3-2CE1-4ACF-BCF0-2D5AC4AFFDF2}">
      <dgm:prSet/>
      <dgm:spPr/>
      <dgm:t>
        <a:bodyPr/>
        <a:lstStyle/>
        <a:p>
          <a:endParaRPr lang="en-US"/>
        </a:p>
      </dgm:t>
    </dgm:pt>
    <dgm:pt modelId="{8993F5FA-1F66-4FAB-BFA7-BF5776712803}" type="sibTrans" cxnId="{35A498E3-2CE1-4ACF-BCF0-2D5AC4AFFDF2}">
      <dgm:prSet/>
      <dgm:spPr/>
      <dgm:t>
        <a:bodyPr/>
        <a:lstStyle/>
        <a:p>
          <a:endParaRPr lang="en-US"/>
        </a:p>
      </dgm:t>
    </dgm:pt>
    <dgm:pt modelId="{D59932DB-8BB2-4AE3-91C6-9A400FE63A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Task</a:t>
          </a:r>
        </a:p>
      </dgm:t>
    </dgm:pt>
    <dgm:pt modelId="{6E05B191-7E4E-44D2-B05D-4B8AD1ADE023}" type="parTrans" cxnId="{CD6F2DCF-09C9-441A-914A-5243DD843EF1}">
      <dgm:prSet/>
      <dgm:spPr/>
      <dgm:t>
        <a:bodyPr/>
        <a:lstStyle/>
        <a:p>
          <a:endParaRPr lang="en-US"/>
        </a:p>
      </dgm:t>
    </dgm:pt>
    <dgm:pt modelId="{5DF8F1D9-5738-4181-A948-9C7DFE91B62C}" type="sibTrans" cxnId="{CD6F2DCF-09C9-441A-914A-5243DD843EF1}">
      <dgm:prSet/>
      <dgm:spPr/>
      <dgm:t>
        <a:bodyPr/>
        <a:lstStyle/>
        <a:p>
          <a:endParaRPr lang="en-US"/>
        </a:p>
      </dgm:t>
    </dgm:pt>
    <dgm:pt modelId="{059B6C08-0ECD-43E0-A0EC-26AE0E1523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Data</a:t>
          </a:r>
        </a:p>
      </dgm:t>
    </dgm:pt>
    <dgm:pt modelId="{C9A1AC5F-F9BC-4E31-A596-134D5B00CADB}" type="parTrans" cxnId="{9ADF77C1-6A17-4B29-AFFB-52D1918A10FD}">
      <dgm:prSet/>
      <dgm:spPr/>
      <dgm:t>
        <a:bodyPr/>
        <a:lstStyle/>
        <a:p>
          <a:endParaRPr lang="en-US"/>
        </a:p>
      </dgm:t>
    </dgm:pt>
    <dgm:pt modelId="{95993963-0E09-4408-86DF-754A93BE2670}" type="sibTrans" cxnId="{9ADF77C1-6A17-4B29-AFFB-52D1918A10FD}">
      <dgm:prSet/>
      <dgm:spPr/>
      <dgm:t>
        <a:bodyPr/>
        <a:lstStyle/>
        <a:p>
          <a:endParaRPr lang="en-US"/>
        </a:p>
      </dgm:t>
    </dgm:pt>
    <dgm:pt modelId="{864120E5-4D95-4296-8B90-E110A879ED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Exploration</a:t>
          </a:r>
        </a:p>
      </dgm:t>
    </dgm:pt>
    <dgm:pt modelId="{3BFF160A-247B-4FD9-9A93-ECE98B14CD05}" type="parTrans" cxnId="{FB6AD58E-1FAB-4DF9-A8B3-977EC601F30B}">
      <dgm:prSet/>
      <dgm:spPr/>
      <dgm:t>
        <a:bodyPr/>
        <a:lstStyle/>
        <a:p>
          <a:endParaRPr lang="en-US"/>
        </a:p>
      </dgm:t>
    </dgm:pt>
    <dgm:pt modelId="{4D4A294E-D4F5-4BCF-BA9C-55E91241AF4F}" type="sibTrans" cxnId="{FB6AD58E-1FAB-4DF9-A8B3-977EC601F30B}">
      <dgm:prSet/>
      <dgm:spPr/>
      <dgm:t>
        <a:bodyPr/>
        <a:lstStyle/>
        <a:p>
          <a:endParaRPr lang="en-US"/>
        </a:p>
      </dgm:t>
    </dgm:pt>
    <dgm:pt modelId="{7F0D8B45-7B66-4685-87CA-6D7E6573BC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Models</a:t>
          </a:r>
        </a:p>
      </dgm:t>
    </dgm:pt>
    <dgm:pt modelId="{5A779919-0DC7-4819-87DC-74554D31A1A8}" type="parTrans" cxnId="{0564654A-BCD3-4C97-AED3-C93618AB49EE}">
      <dgm:prSet/>
      <dgm:spPr/>
      <dgm:t>
        <a:bodyPr/>
        <a:lstStyle/>
        <a:p>
          <a:endParaRPr lang="en-US"/>
        </a:p>
      </dgm:t>
    </dgm:pt>
    <dgm:pt modelId="{19B3F164-AF1A-4C45-B96E-29A2ED1D2AAC}" type="sibTrans" cxnId="{0564654A-BCD3-4C97-AED3-C93618AB49EE}">
      <dgm:prSet/>
      <dgm:spPr/>
      <dgm:t>
        <a:bodyPr/>
        <a:lstStyle/>
        <a:p>
          <a:endParaRPr lang="en-US"/>
        </a:p>
      </dgm:t>
    </dgm:pt>
    <dgm:pt modelId="{CC6C8ABA-E18C-42E2-BC98-0F08EBB002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Conclusions</a:t>
          </a:r>
        </a:p>
      </dgm:t>
    </dgm:pt>
    <dgm:pt modelId="{2BE8ABAC-4920-40FD-BB40-D5324C53F25D}" type="parTrans" cxnId="{D9CC9FB3-FB08-4780-AD4E-3370C82A2692}">
      <dgm:prSet/>
      <dgm:spPr/>
      <dgm:t>
        <a:bodyPr/>
        <a:lstStyle/>
        <a:p>
          <a:endParaRPr lang="en-US"/>
        </a:p>
      </dgm:t>
    </dgm:pt>
    <dgm:pt modelId="{1AD82952-68A8-4418-A055-CE289FF7BD5C}" type="sibTrans" cxnId="{D9CC9FB3-FB08-4780-AD4E-3370C82A2692}">
      <dgm:prSet/>
      <dgm:spPr/>
      <dgm:t>
        <a:bodyPr/>
        <a:lstStyle/>
        <a:p>
          <a:endParaRPr lang="en-US"/>
        </a:p>
      </dgm:t>
    </dgm:pt>
    <dgm:pt modelId="{600B7BDC-10E9-4C07-9231-9D9FEED3E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Citations</a:t>
          </a:r>
        </a:p>
      </dgm:t>
    </dgm:pt>
    <dgm:pt modelId="{54BB3B32-6159-404B-A474-1AB4A570C43A}" type="parTrans" cxnId="{D1DA567A-D13D-4BC8-BA01-912A01051CB3}">
      <dgm:prSet/>
      <dgm:spPr/>
      <dgm:t>
        <a:bodyPr/>
        <a:lstStyle/>
        <a:p>
          <a:endParaRPr lang="en-US"/>
        </a:p>
      </dgm:t>
    </dgm:pt>
    <dgm:pt modelId="{2880EC08-E74E-4839-827D-953704CA7AAF}" type="sibTrans" cxnId="{D1DA567A-D13D-4BC8-BA01-912A01051CB3}">
      <dgm:prSet/>
      <dgm:spPr/>
      <dgm:t>
        <a:bodyPr/>
        <a:lstStyle/>
        <a:p>
          <a:endParaRPr lang="en-US"/>
        </a:p>
      </dgm:t>
    </dgm:pt>
    <dgm:pt modelId="{79073733-F44B-41B8-8CAF-9678E110FDA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Test Counts</a:t>
          </a:r>
          <a:endParaRPr lang="en-US"/>
        </a:p>
      </dgm:t>
    </dgm:pt>
    <dgm:pt modelId="{82F5B899-917B-462C-9E55-3DD6DEB7B7D9}" type="parTrans" cxnId="{9EE924F0-2069-4320-83D6-A58759030BC1}">
      <dgm:prSet/>
      <dgm:spPr/>
    </dgm:pt>
    <dgm:pt modelId="{8475D1D7-73D9-4EEA-AC13-D617256C2BE1}" type="sibTrans" cxnId="{9EE924F0-2069-4320-83D6-A58759030BC1}">
      <dgm:prSet/>
      <dgm:spPr/>
    </dgm:pt>
    <dgm:pt modelId="{80535BF6-0F8F-4A2D-A6A0-5343968DB91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Boxplots</a:t>
          </a:r>
        </a:p>
      </dgm:t>
    </dgm:pt>
    <dgm:pt modelId="{E7A9FF71-965E-4DE1-9DF0-C73072B87E40}" type="parTrans" cxnId="{3B975982-CD60-4B4B-9B0A-E7649AC92263}">
      <dgm:prSet/>
      <dgm:spPr/>
    </dgm:pt>
    <dgm:pt modelId="{96D6A4BA-5B34-4069-8208-9087E6BB5510}" type="sibTrans" cxnId="{3B975982-CD60-4B4B-9B0A-E7649AC92263}">
      <dgm:prSet/>
      <dgm:spPr/>
    </dgm:pt>
    <dgm:pt modelId="{E5120417-0683-4F9E-8E8A-3FF7E24684E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Bar Charts</a:t>
          </a:r>
        </a:p>
      </dgm:t>
    </dgm:pt>
    <dgm:pt modelId="{0ECF576C-6A54-401B-B015-8C48A72526D1}" type="parTrans" cxnId="{8FC09EC3-382B-444E-A117-36BC02E8441C}">
      <dgm:prSet/>
      <dgm:spPr/>
    </dgm:pt>
    <dgm:pt modelId="{06D379FD-69A8-4121-96CF-50F347480A20}" type="sibTrans" cxnId="{8FC09EC3-382B-444E-A117-36BC02E8441C}">
      <dgm:prSet/>
      <dgm:spPr/>
    </dgm:pt>
    <dgm:pt modelId="{DEB01D7E-E673-454B-9719-798E69E9831B}" type="pres">
      <dgm:prSet presAssocID="{A26C7C0C-0429-4EAA-8E92-0F5D2ED5EC5C}" presName="root" presStyleCnt="0">
        <dgm:presLayoutVars>
          <dgm:dir/>
          <dgm:resizeHandles val="exact"/>
        </dgm:presLayoutVars>
      </dgm:prSet>
      <dgm:spPr/>
    </dgm:pt>
    <dgm:pt modelId="{81BCD80C-89D7-4AC1-BC1A-655AEB9AD35E}" type="pres">
      <dgm:prSet presAssocID="{C683A9A0-B98E-440A-A390-5CBB2BD467DA}" presName="compNode" presStyleCnt="0"/>
      <dgm:spPr/>
    </dgm:pt>
    <dgm:pt modelId="{28F86783-4FF3-47AB-99A1-5F9415A9B625}" type="pres">
      <dgm:prSet presAssocID="{C683A9A0-B98E-440A-A390-5CBB2BD467DA}" presName="bgRect" presStyleLbl="bgShp" presStyleIdx="0" presStyleCnt="7"/>
      <dgm:spPr/>
    </dgm:pt>
    <dgm:pt modelId="{EB78488B-C079-490B-A79A-49A454DE7931}" type="pres">
      <dgm:prSet presAssocID="{C683A9A0-B98E-440A-A390-5CBB2BD467D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2431627-15CD-40F0-97F1-A03E58BC8427}" type="pres">
      <dgm:prSet presAssocID="{C683A9A0-B98E-440A-A390-5CBB2BD467DA}" presName="spaceRect" presStyleCnt="0"/>
      <dgm:spPr/>
    </dgm:pt>
    <dgm:pt modelId="{2AB7EB54-F3B1-4B79-B94D-B9FC8BD5B2A8}" type="pres">
      <dgm:prSet presAssocID="{C683A9A0-B98E-440A-A390-5CBB2BD467DA}" presName="parTx" presStyleLbl="revTx" presStyleIdx="0" presStyleCnt="8">
        <dgm:presLayoutVars>
          <dgm:chMax val="0"/>
          <dgm:chPref val="0"/>
        </dgm:presLayoutVars>
      </dgm:prSet>
      <dgm:spPr/>
    </dgm:pt>
    <dgm:pt modelId="{0B9F3B85-5A87-4B46-84BC-A1544FC69E6D}" type="pres">
      <dgm:prSet presAssocID="{8993F5FA-1F66-4FAB-BFA7-BF5776712803}" presName="sibTrans" presStyleCnt="0"/>
      <dgm:spPr/>
    </dgm:pt>
    <dgm:pt modelId="{28C17604-93B7-4C24-81FB-6B4EB640E5B0}" type="pres">
      <dgm:prSet presAssocID="{D59932DB-8BB2-4AE3-91C6-9A400FE63A8A}" presName="compNode" presStyleCnt="0"/>
      <dgm:spPr/>
    </dgm:pt>
    <dgm:pt modelId="{6425FEBB-3AFA-4281-8478-99271F131FDE}" type="pres">
      <dgm:prSet presAssocID="{D59932DB-8BB2-4AE3-91C6-9A400FE63A8A}" presName="bgRect" presStyleLbl="bgShp" presStyleIdx="1" presStyleCnt="7"/>
      <dgm:spPr/>
    </dgm:pt>
    <dgm:pt modelId="{899EA8A9-DBD2-41AD-8978-873E16E142D4}" type="pres">
      <dgm:prSet presAssocID="{D59932DB-8BB2-4AE3-91C6-9A400FE63A8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9F390D2-5B69-4106-B9B6-18E385FE262C}" type="pres">
      <dgm:prSet presAssocID="{D59932DB-8BB2-4AE3-91C6-9A400FE63A8A}" presName="spaceRect" presStyleCnt="0"/>
      <dgm:spPr/>
    </dgm:pt>
    <dgm:pt modelId="{3C08D372-9A34-415B-8B76-ED3E3E5414F1}" type="pres">
      <dgm:prSet presAssocID="{D59932DB-8BB2-4AE3-91C6-9A400FE63A8A}" presName="parTx" presStyleLbl="revTx" presStyleIdx="1" presStyleCnt="8">
        <dgm:presLayoutVars>
          <dgm:chMax val="0"/>
          <dgm:chPref val="0"/>
        </dgm:presLayoutVars>
      </dgm:prSet>
      <dgm:spPr/>
    </dgm:pt>
    <dgm:pt modelId="{E09A9010-E0B9-4E45-9E89-154F5E2DFB84}" type="pres">
      <dgm:prSet presAssocID="{5DF8F1D9-5738-4181-A948-9C7DFE91B62C}" presName="sibTrans" presStyleCnt="0"/>
      <dgm:spPr/>
    </dgm:pt>
    <dgm:pt modelId="{6103B99D-959B-45C4-9FBC-A8FAAF0052C0}" type="pres">
      <dgm:prSet presAssocID="{059B6C08-0ECD-43E0-A0EC-26AE0E15236E}" presName="compNode" presStyleCnt="0"/>
      <dgm:spPr/>
    </dgm:pt>
    <dgm:pt modelId="{C8EFE79B-585B-45AA-BE82-B4B9E74CC219}" type="pres">
      <dgm:prSet presAssocID="{059B6C08-0ECD-43E0-A0EC-26AE0E15236E}" presName="bgRect" presStyleLbl="bgShp" presStyleIdx="2" presStyleCnt="7"/>
      <dgm:spPr/>
    </dgm:pt>
    <dgm:pt modelId="{8BE27DC6-1B90-47F8-9094-AF7A5549E3F1}" type="pres">
      <dgm:prSet presAssocID="{059B6C08-0ECD-43E0-A0EC-26AE0E15236E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646E932-7948-43C4-9413-606286AD462E}" type="pres">
      <dgm:prSet presAssocID="{059B6C08-0ECD-43E0-A0EC-26AE0E15236E}" presName="spaceRect" presStyleCnt="0"/>
      <dgm:spPr/>
    </dgm:pt>
    <dgm:pt modelId="{9EB233C3-0729-4403-9976-ADCFDEB550E5}" type="pres">
      <dgm:prSet presAssocID="{059B6C08-0ECD-43E0-A0EC-26AE0E15236E}" presName="parTx" presStyleLbl="revTx" presStyleIdx="2" presStyleCnt="8">
        <dgm:presLayoutVars>
          <dgm:chMax val="0"/>
          <dgm:chPref val="0"/>
        </dgm:presLayoutVars>
      </dgm:prSet>
      <dgm:spPr/>
    </dgm:pt>
    <dgm:pt modelId="{54ACD07D-C797-42C4-A519-2115692D3226}" type="pres">
      <dgm:prSet presAssocID="{95993963-0E09-4408-86DF-754A93BE2670}" presName="sibTrans" presStyleCnt="0"/>
      <dgm:spPr/>
    </dgm:pt>
    <dgm:pt modelId="{D8F36D9C-EDFE-4A71-BD8F-639F718CD21F}" type="pres">
      <dgm:prSet presAssocID="{864120E5-4D95-4296-8B90-E110A879EDC1}" presName="compNode" presStyleCnt="0"/>
      <dgm:spPr/>
    </dgm:pt>
    <dgm:pt modelId="{6A478CCB-4053-4F4D-BB73-B0104251899A}" type="pres">
      <dgm:prSet presAssocID="{864120E5-4D95-4296-8B90-E110A879EDC1}" presName="bgRect" presStyleLbl="bgShp" presStyleIdx="3" presStyleCnt="7"/>
      <dgm:spPr/>
    </dgm:pt>
    <dgm:pt modelId="{7C67BE73-C617-4014-951E-E998FC727743}" type="pres">
      <dgm:prSet presAssocID="{864120E5-4D95-4296-8B90-E110A879EDC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275C91C-14B8-4EB7-BC30-D58F4B35C740}" type="pres">
      <dgm:prSet presAssocID="{864120E5-4D95-4296-8B90-E110A879EDC1}" presName="spaceRect" presStyleCnt="0"/>
      <dgm:spPr/>
    </dgm:pt>
    <dgm:pt modelId="{BF99D351-EEF1-449C-8654-5886625CC181}" type="pres">
      <dgm:prSet presAssocID="{864120E5-4D95-4296-8B90-E110A879EDC1}" presName="parTx" presStyleLbl="revTx" presStyleIdx="3" presStyleCnt="8">
        <dgm:presLayoutVars>
          <dgm:chMax val="0"/>
          <dgm:chPref val="0"/>
        </dgm:presLayoutVars>
      </dgm:prSet>
      <dgm:spPr/>
    </dgm:pt>
    <dgm:pt modelId="{4E81389C-8D4C-428A-AF04-724724F9AE6D}" type="pres">
      <dgm:prSet presAssocID="{864120E5-4D95-4296-8B90-E110A879EDC1}" presName="desTx" presStyleLbl="revTx" presStyleIdx="4" presStyleCnt="8">
        <dgm:presLayoutVars/>
      </dgm:prSet>
      <dgm:spPr/>
    </dgm:pt>
    <dgm:pt modelId="{81773CAD-6BD1-4872-81C0-0265E9BBE203}" type="pres">
      <dgm:prSet presAssocID="{4D4A294E-D4F5-4BCF-BA9C-55E91241AF4F}" presName="sibTrans" presStyleCnt="0"/>
      <dgm:spPr/>
    </dgm:pt>
    <dgm:pt modelId="{C0317840-89EC-4BFA-964E-3FD75CC42F92}" type="pres">
      <dgm:prSet presAssocID="{7F0D8B45-7B66-4685-87CA-6D7E6573BCED}" presName="compNode" presStyleCnt="0"/>
      <dgm:spPr/>
    </dgm:pt>
    <dgm:pt modelId="{F631914D-262B-4D35-AA78-3877E151A9C0}" type="pres">
      <dgm:prSet presAssocID="{7F0D8B45-7B66-4685-87CA-6D7E6573BCED}" presName="bgRect" presStyleLbl="bgShp" presStyleIdx="4" presStyleCnt="7"/>
      <dgm:spPr/>
    </dgm:pt>
    <dgm:pt modelId="{30D0C08F-5C29-4752-8090-8E625D1612C6}" type="pres">
      <dgm:prSet presAssocID="{7F0D8B45-7B66-4685-87CA-6D7E6573BCE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CEE91AB-9B96-4F6B-8752-CBF4804EE7A5}" type="pres">
      <dgm:prSet presAssocID="{7F0D8B45-7B66-4685-87CA-6D7E6573BCED}" presName="spaceRect" presStyleCnt="0"/>
      <dgm:spPr/>
    </dgm:pt>
    <dgm:pt modelId="{48BB53B1-D0DC-4EA6-A4E7-7CF291471166}" type="pres">
      <dgm:prSet presAssocID="{7F0D8B45-7B66-4685-87CA-6D7E6573BCED}" presName="parTx" presStyleLbl="revTx" presStyleIdx="5" presStyleCnt="8">
        <dgm:presLayoutVars>
          <dgm:chMax val="0"/>
          <dgm:chPref val="0"/>
        </dgm:presLayoutVars>
      </dgm:prSet>
      <dgm:spPr/>
    </dgm:pt>
    <dgm:pt modelId="{9D72620E-363A-48EC-932A-D63EDA9691AB}" type="pres">
      <dgm:prSet presAssocID="{19B3F164-AF1A-4C45-B96E-29A2ED1D2AAC}" presName="sibTrans" presStyleCnt="0"/>
      <dgm:spPr/>
    </dgm:pt>
    <dgm:pt modelId="{0FC9F684-00AF-421C-9210-507A56D27C5B}" type="pres">
      <dgm:prSet presAssocID="{CC6C8ABA-E18C-42E2-BC98-0F08EBB002D9}" presName="compNode" presStyleCnt="0"/>
      <dgm:spPr/>
    </dgm:pt>
    <dgm:pt modelId="{0135B1BB-F5B9-491D-B9CA-6D08BCA46F46}" type="pres">
      <dgm:prSet presAssocID="{CC6C8ABA-E18C-42E2-BC98-0F08EBB002D9}" presName="bgRect" presStyleLbl="bgShp" presStyleIdx="5" presStyleCnt="7"/>
      <dgm:spPr/>
    </dgm:pt>
    <dgm:pt modelId="{0F1C999A-296C-4BBD-A7DF-019D279D3950}" type="pres">
      <dgm:prSet presAssocID="{CC6C8ABA-E18C-42E2-BC98-0F08EBB002D9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84177C2-88AF-4274-AE72-A4D6FE96C8A7}" type="pres">
      <dgm:prSet presAssocID="{CC6C8ABA-E18C-42E2-BC98-0F08EBB002D9}" presName="spaceRect" presStyleCnt="0"/>
      <dgm:spPr/>
    </dgm:pt>
    <dgm:pt modelId="{6C110D69-23CB-4D05-9D39-541580D945D6}" type="pres">
      <dgm:prSet presAssocID="{CC6C8ABA-E18C-42E2-BC98-0F08EBB002D9}" presName="parTx" presStyleLbl="revTx" presStyleIdx="6" presStyleCnt="8">
        <dgm:presLayoutVars>
          <dgm:chMax val="0"/>
          <dgm:chPref val="0"/>
        </dgm:presLayoutVars>
      </dgm:prSet>
      <dgm:spPr/>
    </dgm:pt>
    <dgm:pt modelId="{27E52E7B-372F-4EEB-B0E8-55AC926FC0DC}" type="pres">
      <dgm:prSet presAssocID="{1AD82952-68A8-4418-A055-CE289FF7BD5C}" presName="sibTrans" presStyleCnt="0"/>
      <dgm:spPr/>
    </dgm:pt>
    <dgm:pt modelId="{DF2199E9-D88B-420C-AD7A-A3BC494A6326}" type="pres">
      <dgm:prSet presAssocID="{600B7BDC-10E9-4C07-9231-9D9FEED3E943}" presName="compNode" presStyleCnt="0"/>
      <dgm:spPr/>
    </dgm:pt>
    <dgm:pt modelId="{79E04244-0453-4FE9-8526-8F34DA24F07C}" type="pres">
      <dgm:prSet presAssocID="{600B7BDC-10E9-4C07-9231-9D9FEED3E943}" presName="bgRect" presStyleLbl="bgShp" presStyleIdx="6" presStyleCnt="7"/>
      <dgm:spPr/>
    </dgm:pt>
    <dgm:pt modelId="{0C2B68EC-3F0D-4704-B8AE-B313DBF2ECBB}" type="pres">
      <dgm:prSet presAssocID="{600B7BDC-10E9-4C07-9231-9D9FEED3E94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DD3F598-4C7F-48A4-A292-917EB2628FA2}" type="pres">
      <dgm:prSet presAssocID="{600B7BDC-10E9-4C07-9231-9D9FEED3E943}" presName="spaceRect" presStyleCnt="0"/>
      <dgm:spPr/>
    </dgm:pt>
    <dgm:pt modelId="{6F90D178-7F81-4957-91D7-3F488ADFE87E}" type="pres">
      <dgm:prSet presAssocID="{600B7BDC-10E9-4C07-9231-9D9FEED3E943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AA8F5E03-482B-4F3A-859D-9F24DE31C19F}" type="presOf" srcId="{7F0D8B45-7B66-4685-87CA-6D7E6573BCED}" destId="{48BB53B1-D0DC-4EA6-A4E7-7CF291471166}" srcOrd="0" destOrd="0" presId="urn:microsoft.com/office/officeart/2018/2/layout/IconVerticalSolidList"/>
    <dgm:cxn modelId="{9980F408-B3A3-4566-89D9-8B15DBED009C}" type="presOf" srcId="{C683A9A0-B98E-440A-A390-5CBB2BD467DA}" destId="{2AB7EB54-F3B1-4B79-B94D-B9FC8BD5B2A8}" srcOrd="0" destOrd="0" presId="urn:microsoft.com/office/officeart/2018/2/layout/IconVerticalSolidList"/>
    <dgm:cxn modelId="{33AF2230-39B2-4083-8701-C4625C0CD50D}" type="presOf" srcId="{CC6C8ABA-E18C-42E2-BC98-0F08EBB002D9}" destId="{6C110D69-23CB-4D05-9D39-541580D945D6}" srcOrd="0" destOrd="0" presId="urn:microsoft.com/office/officeart/2018/2/layout/IconVerticalSolidList"/>
    <dgm:cxn modelId="{912F653A-CAE6-4C01-9E50-5CE8BE11D418}" type="presOf" srcId="{059B6C08-0ECD-43E0-A0EC-26AE0E15236E}" destId="{9EB233C3-0729-4403-9976-ADCFDEB550E5}" srcOrd="0" destOrd="0" presId="urn:microsoft.com/office/officeart/2018/2/layout/IconVerticalSolidList"/>
    <dgm:cxn modelId="{0564654A-BCD3-4C97-AED3-C93618AB49EE}" srcId="{A26C7C0C-0429-4EAA-8E92-0F5D2ED5EC5C}" destId="{7F0D8B45-7B66-4685-87CA-6D7E6573BCED}" srcOrd="4" destOrd="0" parTransId="{5A779919-0DC7-4819-87DC-74554D31A1A8}" sibTransId="{19B3F164-AF1A-4C45-B96E-29A2ED1D2AAC}"/>
    <dgm:cxn modelId="{B5FCB25F-59EF-491B-AB9B-1DE8D598A7D1}" type="presOf" srcId="{D59932DB-8BB2-4AE3-91C6-9A400FE63A8A}" destId="{3C08D372-9A34-415B-8B76-ED3E3E5414F1}" srcOrd="0" destOrd="0" presId="urn:microsoft.com/office/officeart/2018/2/layout/IconVerticalSolidList"/>
    <dgm:cxn modelId="{3534C36A-AEBB-4C24-AB83-564BEB0D5317}" type="presOf" srcId="{600B7BDC-10E9-4C07-9231-9D9FEED3E943}" destId="{6F90D178-7F81-4957-91D7-3F488ADFE87E}" srcOrd="0" destOrd="0" presId="urn:microsoft.com/office/officeart/2018/2/layout/IconVerticalSolidList"/>
    <dgm:cxn modelId="{B72B796E-FF56-2E4A-B791-E99BDF26A062}" type="presOf" srcId="{80535BF6-0F8F-4A2D-A6A0-5343968DB916}" destId="{4E81389C-8D4C-428A-AF04-724724F9AE6D}" srcOrd="0" destOrd="1" presId="urn:microsoft.com/office/officeart/2018/2/layout/IconVerticalSolidList"/>
    <dgm:cxn modelId="{D1DA567A-D13D-4BC8-BA01-912A01051CB3}" srcId="{A26C7C0C-0429-4EAA-8E92-0F5D2ED5EC5C}" destId="{600B7BDC-10E9-4C07-9231-9D9FEED3E943}" srcOrd="6" destOrd="0" parTransId="{54BB3B32-6159-404B-A474-1AB4A570C43A}" sibTransId="{2880EC08-E74E-4839-827D-953704CA7AAF}"/>
    <dgm:cxn modelId="{2427747F-2C33-408C-8B17-A6E5DC60921E}" type="presOf" srcId="{A26C7C0C-0429-4EAA-8E92-0F5D2ED5EC5C}" destId="{DEB01D7E-E673-454B-9719-798E69E9831B}" srcOrd="0" destOrd="0" presId="urn:microsoft.com/office/officeart/2018/2/layout/IconVerticalSolidList"/>
    <dgm:cxn modelId="{3B975982-CD60-4B4B-9B0A-E7649AC92263}" srcId="{864120E5-4D95-4296-8B90-E110A879EDC1}" destId="{80535BF6-0F8F-4A2D-A6A0-5343968DB916}" srcOrd="1" destOrd="0" parTransId="{E7A9FF71-965E-4DE1-9DF0-C73072B87E40}" sibTransId="{96D6A4BA-5B34-4069-8208-9087E6BB5510}"/>
    <dgm:cxn modelId="{FB6AD58E-1FAB-4DF9-A8B3-977EC601F30B}" srcId="{A26C7C0C-0429-4EAA-8E92-0F5D2ED5EC5C}" destId="{864120E5-4D95-4296-8B90-E110A879EDC1}" srcOrd="3" destOrd="0" parTransId="{3BFF160A-247B-4FD9-9A93-ECE98B14CD05}" sibTransId="{4D4A294E-D4F5-4BCF-BA9C-55E91241AF4F}"/>
    <dgm:cxn modelId="{D9CC9FB3-FB08-4780-AD4E-3370C82A2692}" srcId="{A26C7C0C-0429-4EAA-8E92-0F5D2ED5EC5C}" destId="{CC6C8ABA-E18C-42E2-BC98-0F08EBB002D9}" srcOrd="5" destOrd="0" parTransId="{2BE8ABAC-4920-40FD-BB40-D5324C53F25D}" sibTransId="{1AD82952-68A8-4418-A055-CE289FF7BD5C}"/>
    <dgm:cxn modelId="{9ADF77C1-6A17-4B29-AFFB-52D1918A10FD}" srcId="{A26C7C0C-0429-4EAA-8E92-0F5D2ED5EC5C}" destId="{059B6C08-0ECD-43E0-A0EC-26AE0E15236E}" srcOrd="2" destOrd="0" parTransId="{C9A1AC5F-F9BC-4E31-A596-134D5B00CADB}" sibTransId="{95993963-0E09-4408-86DF-754A93BE2670}"/>
    <dgm:cxn modelId="{8FC09EC3-382B-444E-A117-36BC02E8441C}" srcId="{864120E5-4D95-4296-8B90-E110A879EDC1}" destId="{E5120417-0683-4F9E-8E8A-3FF7E24684E3}" srcOrd="2" destOrd="0" parTransId="{0ECF576C-6A54-401B-B015-8C48A72526D1}" sibTransId="{06D379FD-69A8-4121-96CF-50F347480A20}"/>
    <dgm:cxn modelId="{0D3E01CF-3EA7-7B4F-AA12-22DD1943373E}" type="presOf" srcId="{E5120417-0683-4F9E-8E8A-3FF7E24684E3}" destId="{4E81389C-8D4C-428A-AF04-724724F9AE6D}" srcOrd="0" destOrd="2" presId="urn:microsoft.com/office/officeart/2018/2/layout/IconVerticalSolidList"/>
    <dgm:cxn modelId="{CD6F2DCF-09C9-441A-914A-5243DD843EF1}" srcId="{A26C7C0C-0429-4EAA-8E92-0F5D2ED5EC5C}" destId="{D59932DB-8BB2-4AE3-91C6-9A400FE63A8A}" srcOrd="1" destOrd="0" parTransId="{6E05B191-7E4E-44D2-B05D-4B8AD1ADE023}" sibTransId="{5DF8F1D9-5738-4181-A948-9C7DFE91B62C}"/>
    <dgm:cxn modelId="{35A498E3-2CE1-4ACF-BCF0-2D5AC4AFFDF2}" srcId="{A26C7C0C-0429-4EAA-8E92-0F5D2ED5EC5C}" destId="{C683A9A0-B98E-440A-A390-5CBB2BD467DA}" srcOrd="0" destOrd="0" parTransId="{1B6E4062-3608-47CB-BFD1-333E36485869}" sibTransId="{8993F5FA-1F66-4FAB-BFA7-BF5776712803}"/>
    <dgm:cxn modelId="{B3AC55ED-BFD6-B841-BA3A-D65446BA81D7}" type="presOf" srcId="{79073733-F44B-41B8-8CAF-9678E110FDA0}" destId="{4E81389C-8D4C-428A-AF04-724724F9AE6D}" srcOrd="0" destOrd="0" presId="urn:microsoft.com/office/officeart/2018/2/layout/IconVerticalSolidList"/>
    <dgm:cxn modelId="{E7469AED-4DC2-4A67-BC0D-A9F0A572B03D}" type="presOf" srcId="{864120E5-4D95-4296-8B90-E110A879EDC1}" destId="{BF99D351-EEF1-449C-8654-5886625CC181}" srcOrd="0" destOrd="0" presId="urn:microsoft.com/office/officeart/2018/2/layout/IconVerticalSolidList"/>
    <dgm:cxn modelId="{9EE924F0-2069-4320-83D6-A58759030BC1}" srcId="{864120E5-4D95-4296-8B90-E110A879EDC1}" destId="{79073733-F44B-41B8-8CAF-9678E110FDA0}" srcOrd="0" destOrd="0" parTransId="{82F5B899-917B-462C-9E55-3DD6DEB7B7D9}" sibTransId="{8475D1D7-73D9-4EEA-AC13-D617256C2BE1}"/>
    <dgm:cxn modelId="{471C9421-E00D-42B5-80B3-A0CA5F0C2050}" type="presParOf" srcId="{DEB01D7E-E673-454B-9719-798E69E9831B}" destId="{81BCD80C-89D7-4AC1-BC1A-655AEB9AD35E}" srcOrd="0" destOrd="0" presId="urn:microsoft.com/office/officeart/2018/2/layout/IconVerticalSolidList"/>
    <dgm:cxn modelId="{EB95619A-CAAC-41E1-AFC5-3A328FCD16B3}" type="presParOf" srcId="{81BCD80C-89D7-4AC1-BC1A-655AEB9AD35E}" destId="{28F86783-4FF3-47AB-99A1-5F9415A9B625}" srcOrd="0" destOrd="0" presId="urn:microsoft.com/office/officeart/2018/2/layout/IconVerticalSolidList"/>
    <dgm:cxn modelId="{2ECD4768-4932-48BF-BCD1-BCB465382CB6}" type="presParOf" srcId="{81BCD80C-89D7-4AC1-BC1A-655AEB9AD35E}" destId="{EB78488B-C079-490B-A79A-49A454DE7931}" srcOrd="1" destOrd="0" presId="urn:microsoft.com/office/officeart/2018/2/layout/IconVerticalSolidList"/>
    <dgm:cxn modelId="{9C253E2E-2E90-42C2-8C03-A01C56A2CD30}" type="presParOf" srcId="{81BCD80C-89D7-4AC1-BC1A-655AEB9AD35E}" destId="{92431627-15CD-40F0-97F1-A03E58BC8427}" srcOrd="2" destOrd="0" presId="urn:microsoft.com/office/officeart/2018/2/layout/IconVerticalSolidList"/>
    <dgm:cxn modelId="{0DAE3CAF-B295-4F32-BBFB-D24C41D66D03}" type="presParOf" srcId="{81BCD80C-89D7-4AC1-BC1A-655AEB9AD35E}" destId="{2AB7EB54-F3B1-4B79-B94D-B9FC8BD5B2A8}" srcOrd="3" destOrd="0" presId="urn:microsoft.com/office/officeart/2018/2/layout/IconVerticalSolidList"/>
    <dgm:cxn modelId="{DD401711-7DDB-4F53-BD7E-9E5182773A26}" type="presParOf" srcId="{DEB01D7E-E673-454B-9719-798E69E9831B}" destId="{0B9F3B85-5A87-4B46-84BC-A1544FC69E6D}" srcOrd="1" destOrd="0" presId="urn:microsoft.com/office/officeart/2018/2/layout/IconVerticalSolidList"/>
    <dgm:cxn modelId="{B36A66D9-6FC2-4719-9DE4-770B435397D8}" type="presParOf" srcId="{DEB01D7E-E673-454B-9719-798E69E9831B}" destId="{28C17604-93B7-4C24-81FB-6B4EB640E5B0}" srcOrd="2" destOrd="0" presId="urn:microsoft.com/office/officeart/2018/2/layout/IconVerticalSolidList"/>
    <dgm:cxn modelId="{2CE62E95-7848-4970-BC33-2BA15750E875}" type="presParOf" srcId="{28C17604-93B7-4C24-81FB-6B4EB640E5B0}" destId="{6425FEBB-3AFA-4281-8478-99271F131FDE}" srcOrd="0" destOrd="0" presId="urn:microsoft.com/office/officeart/2018/2/layout/IconVerticalSolidList"/>
    <dgm:cxn modelId="{78D61A05-DBC4-441C-9C4A-2AB8DC10BC25}" type="presParOf" srcId="{28C17604-93B7-4C24-81FB-6B4EB640E5B0}" destId="{899EA8A9-DBD2-41AD-8978-873E16E142D4}" srcOrd="1" destOrd="0" presId="urn:microsoft.com/office/officeart/2018/2/layout/IconVerticalSolidList"/>
    <dgm:cxn modelId="{8614249E-E282-4414-8047-89887940A299}" type="presParOf" srcId="{28C17604-93B7-4C24-81FB-6B4EB640E5B0}" destId="{E9F390D2-5B69-4106-B9B6-18E385FE262C}" srcOrd="2" destOrd="0" presId="urn:microsoft.com/office/officeart/2018/2/layout/IconVerticalSolidList"/>
    <dgm:cxn modelId="{39AFCAF5-1A41-43BB-9D2C-DC08CBC5AEB9}" type="presParOf" srcId="{28C17604-93B7-4C24-81FB-6B4EB640E5B0}" destId="{3C08D372-9A34-415B-8B76-ED3E3E5414F1}" srcOrd="3" destOrd="0" presId="urn:microsoft.com/office/officeart/2018/2/layout/IconVerticalSolidList"/>
    <dgm:cxn modelId="{A71AECEA-B166-4288-8249-E31CA747B156}" type="presParOf" srcId="{DEB01D7E-E673-454B-9719-798E69E9831B}" destId="{E09A9010-E0B9-4E45-9E89-154F5E2DFB84}" srcOrd="3" destOrd="0" presId="urn:microsoft.com/office/officeart/2018/2/layout/IconVerticalSolidList"/>
    <dgm:cxn modelId="{357606AE-6109-4225-B05D-B5E83A38F8A1}" type="presParOf" srcId="{DEB01D7E-E673-454B-9719-798E69E9831B}" destId="{6103B99D-959B-45C4-9FBC-A8FAAF0052C0}" srcOrd="4" destOrd="0" presId="urn:microsoft.com/office/officeart/2018/2/layout/IconVerticalSolidList"/>
    <dgm:cxn modelId="{54E7D10D-19CA-4CE7-885D-F9B7BDB633B5}" type="presParOf" srcId="{6103B99D-959B-45C4-9FBC-A8FAAF0052C0}" destId="{C8EFE79B-585B-45AA-BE82-B4B9E74CC219}" srcOrd="0" destOrd="0" presId="urn:microsoft.com/office/officeart/2018/2/layout/IconVerticalSolidList"/>
    <dgm:cxn modelId="{A07F6681-E964-4F44-BB76-4F18E0785A52}" type="presParOf" srcId="{6103B99D-959B-45C4-9FBC-A8FAAF0052C0}" destId="{8BE27DC6-1B90-47F8-9094-AF7A5549E3F1}" srcOrd="1" destOrd="0" presId="urn:microsoft.com/office/officeart/2018/2/layout/IconVerticalSolidList"/>
    <dgm:cxn modelId="{007D2E9C-8B72-4D0D-BCBE-78B51BFB3C3E}" type="presParOf" srcId="{6103B99D-959B-45C4-9FBC-A8FAAF0052C0}" destId="{2646E932-7948-43C4-9413-606286AD462E}" srcOrd="2" destOrd="0" presId="urn:microsoft.com/office/officeart/2018/2/layout/IconVerticalSolidList"/>
    <dgm:cxn modelId="{0D6FEBE8-C5A6-406D-9733-E8C6ADC4D868}" type="presParOf" srcId="{6103B99D-959B-45C4-9FBC-A8FAAF0052C0}" destId="{9EB233C3-0729-4403-9976-ADCFDEB550E5}" srcOrd="3" destOrd="0" presId="urn:microsoft.com/office/officeart/2018/2/layout/IconVerticalSolidList"/>
    <dgm:cxn modelId="{8F7C0B24-A918-4E1F-89CE-C15532DB008E}" type="presParOf" srcId="{DEB01D7E-E673-454B-9719-798E69E9831B}" destId="{54ACD07D-C797-42C4-A519-2115692D3226}" srcOrd="5" destOrd="0" presId="urn:microsoft.com/office/officeart/2018/2/layout/IconVerticalSolidList"/>
    <dgm:cxn modelId="{FAE347A0-9102-4635-8C94-1CB10DC5C795}" type="presParOf" srcId="{DEB01D7E-E673-454B-9719-798E69E9831B}" destId="{D8F36D9C-EDFE-4A71-BD8F-639F718CD21F}" srcOrd="6" destOrd="0" presId="urn:microsoft.com/office/officeart/2018/2/layout/IconVerticalSolidList"/>
    <dgm:cxn modelId="{7CDD3D20-FF53-4C75-A7B3-2AB6FC4D32F1}" type="presParOf" srcId="{D8F36D9C-EDFE-4A71-BD8F-639F718CD21F}" destId="{6A478CCB-4053-4F4D-BB73-B0104251899A}" srcOrd="0" destOrd="0" presId="urn:microsoft.com/office/officeart/2018/2/layout/IconVerticalSolidList"/>
    <dgm:cxn modelId="{BDF3018F-1043-4116-98BD-5DEFF907D4DA}" type="presParOf" srcId="{D8F36D9C-EDFE-4A71-BD8F-639F718CD21F}" destId="{7C67BE73-C617-4014-951E-E998FC727743}" srcOrd="1" destOrd="0" presId="urn:microsoft.com/office/officeart/2018/2/layout/IconVerticalSolidList"/>
    <dgm:cxn modelId="{24C1A455-5473-47A2-B036-7FAA0B357D77}" type="presParOf" srcId="{D8F36D9C-EDFE-4A71-BD8F-639F718CD21F}" destId="{F275C91C-14B8-4EB7-BC30-D58F4B35C740}" srcOrd="2" destOrd="0" presId="urn:microsoft.com/office/officeart/2018/2/layout/IconVerticalSolidList"/>
    <dgm:cxn modelId="{2DA2C2BE-DCD3-4F72-A132-973DB3EE5AC3}" type="presParOf" srcId="{D8F36D9C-EDFE-4A71-BD8F-639F718CD21F}" destId="{BF99D351-EEF1-449C-8654-5886625CC181}" srcOrd="3" destOrd="0" presId="urn:microsoft.com/office/officeart/2018/2/layout/IconVerticalSolidList"/>
    <dgm:cxn modelId="{587F6249-4DFB-324D-9156-2EB0EFA7D455}" type="presParOf" srcId="{D8F36D9C-EDFE-4A71-BD8F-639F718CD21F}" destId="{4E81389C-8D4C-428A-AF04-724724F9AE6D}" srcOrd="4" destOrd="0" presId="urn:microsoft.com/office/officeart/2018/2/layout/IconVerticalSolidList"/>
    <dgm:cxn modelId="{CDB5824F-592F-473C-B312-4162F66B6241}" type="presParOf" srcId="{DEB01D7E-E673-454B-9719-798E69E9831B}" destId="{81773CAD-6BD1-4872-81C0-0265E9BBE203}" srcOrd="7" destOrd="0" presId="urn:microsoft.com/office/officeart/2018/2/layout/IconVerticalSolidList"/>
    <dgm:cxn modelId="{EDAE3968-0E99-4AA8-A23D-4AB4A15907B5}" type="presParOf" srcId="{DEB01D7E-E673-454B-9719-798E69E9831B}" destId="{C0317840-89EC-4BFA-964E-3FD75CC42F92}" srcOrd="8" destOrd="0" presId="urn:microsoft.com/office/officeart/2018/2/layout/IconVerticalSolidList"/>
    <dgm:cxn modelId="{47301300-D34E-456E-A423-FEDC15AD0A56}" type="presParOf" srcId="{C0317840-89EC-4BFA-964E-3FD75CC42F92}" destId="{F631914D-262B-4D35-AA78-3877E151A9C0}" srcOrd="0" destOrd="0" presId="urn:microsoft.com/office/officeart/2018/2/layout/IconVerticalSolidList"/>
    <dgm:cxn modelId="{B2A256AA-EFFD-4B8C-928C-9E1EBD7AFB94}" type="presParOf" srcId="{C0317840-89EC-4BFA-964E-3FD75CC42F92}" destId="{30D0C08F-5C29-4752-8090-8E625D1612C6}" srcOrd="1" destOrd="0" presId="urn:microsoft.com/office/officeart/2018/2/layout/IconVerticalSolidList"/>
    <dgm:cxn modelId="{F373B906-04E3-4F4D-BEA6-C52BA8DD8D76}" type="presParOf" srcId="{C0317840-89EC-4BFA-964E-3FD75CC42F92}" destId="{CCEE91AB-9B96-4F6B-8752-CBF4804EE7A5}" srcOrd="2" destOrd="0" presId="urn:microsoft.com/office/officeart/2018/2/layout/IconVerticalSolidList"/>
    <dgm:cxn modelId="{0688E231-236B-4C0B-90C8-D86E3C7F9CFD}" type="presParOf" srcId="{C0317840-89EC-4BFA-964E-3FD75CC42F92}" destId="{48BB53B1-D0DC-4EA6-A4E7-7CF291471166}" srcOrd="3" destOrd="0" presId="urn:microsoft.com/office/officeart/2018/2/layout/IconVerticalSolidList"/>
    <dgm:cxn modelId="{EB35614D-34E9-4BF2-9516-5B48E33ECD57}" type="presParOf" srcId="{DEB01D7E-E673-454B-9719-798E69E9831B}" destId="{9D72620E-363A-48EC-932A-D63EDA9691AB}" srcOrd="9" destOrd="0" presId="urn:microsoft.com/office/officeart/2018/2/layout/IconVerticalSolidList"/>
    <dgm:cxn modelId="{704ABBC5-084F-4A05-A57E-B24750591075}" type="presParOf" srcId="{DEB01D7E-E673-454B-9719-798E69E9831B}" destId="{0FC9F684-00AF-421C-9210-507A56D27C5B}" srcOrd="10" destOrd="0" presId="urn:microsoft.com/office/officeart/2018/2/layout/IconVerticalSolidList"/>
    <dgm:cxn modelId="{74406878-F83F-4F5D-9BC6-ED2B0588C520}" type="presParOf" srcId="{0FC9F684-00AF-421C-9210-507A56D27C5B}" destId="{0135B1BB-F5B9-491D-B9CA-6D08BCA46F46}" srcOrd="0" destOrd="0" presId="urn:microsoft.com/office/officeart/2018/2/layout/IconVerticalSolidList"/>
    <dgm:cxn modelId="{3354C5FC-EA3A-4968-A9D8-3D18A17D5259}" type="presParOf" srcId="{0FC9F684-00AF-421C-9210-507A56D27C5B}" destId="{0F1C999A-296C-4BBD-A7DF-019D279D3950}" srcOrd="1" destOrd="0" presId="urn:microsoft.com/office/officeart/2018/2/layout/IconVerticalSolidList"/>
    <dgm:cxn modelId="{7D1935BF-3229-4DA5-94F3-FA6F05DF9A5B}" type="presParOf" srcId="{0FC9F684-00AF-421C-9210-507A56D27C5B}" destId="{984177C2-88AF-4274-AE72-A4D6FE96C8A7}" srcOrd="2" destOrd="0" presId="urn:microsoft.com/office/officeart/2018/2/layout/IconVerticalSolidList"/>
    <dgm:cxn modelId="{2E20F75E-29B7-465E-B81D-3CAADF362033}" type="presParOf" srcId="{0FC9F684-00AF-421C-9210-507A56D27C5B}" destId="{6C110D69-23CB-4D05-9D39-541580D945D6}" srcOrd="3" destOrd="0" presId="urn:microsoft.com/office/officeart/2018/2/layout/IconVerticalSolidList"/>
    <dgm:cxn modelId="{2F31013C-B281-43AC-8A37-A9165BBB82B4}" type="presParOf" srcId="{DEB01D7E-E673-454B-9719-798E69E9831B}" destId="{27E52E7B-372F-4EEB-B0E8-55AC926FC0DC}" srcOrd="11" destOrd="0" presId="urn:microsoft.com/office/officeart/2018/2/layout/IconVerticalSolidList"/>
    <dgm:cxn modelId="{DA5DCDB9-7BC6-48C8-B74A-0782B48384C3}" type="presParOf" srcId="{DEB01D7E-E673-454B-9719-798E69E9831B}" destId="{DF2199E9-D88B-420C-AD7A-A3BC494A6326}" srcOrd="12" destOrd="0" presId="urn:microsoft.com/office/officeart/2018/2/layout/IconVerticalSolidList"/>
    <dgm:cxn modelId="{086DB70F-B023-496A-88A0-2CA56604FFAD}" type="presParOf" srcId="{DF2199E9-D88B-420C-AD7A-A3BC494A6326}" destId="{79E04244-0453-4FE9-8526-8F34DA24F07C}" srcOrd="0" destOrd="0" presId="urn:microsoft.com/office/officeart/2018/2/layout/IconVerticalSolidList"/>
    <dgm:cxn modelId="{1755FA34-3567-438B-8A22-DEC433BBD69E}" type="presParOf" srcId="{DF2199E9-D88B-420C-AD7A-A3BC494A6326}" destId="{0C2B68EC-3F0D-4704-B8AE-B313DBF2ECBB}" srcOrd="1" destOrd="0" presId="urn:microsoft.com/office/officeart/2018/2/layout/IconVerticalSolidList"/>
    <dgm:cxn modelId="{9BB57730-117E-44ED-9C2D-BD3950CFA75C}" type="presParOf" srcId="{DF2199E9-D88B-420C-AD7A-A3BC494A6326}" destId="{2DD3F598-4C7F-48A4-A292-917EB2628FA2}" srcOrd="2" destOrd="0" presId="urn:microsoft.com/office/officeart/2018/2/layout/IconVerticalSolidList"/>
    <dgm:cxn modelId="{3C526075-12C5-4464-934A-F1C3904B5537}" type="presParOf" srcId="{DF2199E9-D88B-420C-AD7A-A3BC494A6326}" destId="{6F90D178-7F81-4957-91D7-3F488ADFE8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0C6A10-CCB4-442A-81A2-1B18B863B0E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64F95D1-A9E2-423B-9B7C-FECABDCDE5FF}">
      <dgm:prSet/>
      <dgm:spPr/>
      <dgm:t>
        <a:bodyPr/>
        <a:lstStyle/>
        <a:p>
          <a:r>
            <a:rPr lang="en-US"/>
            <a:t>“to equip families to educate their own children using the best resources available”</a:t>
          </a:r>
        </a:p>
      </dgm:t>
    </dgm:pt>
    <dgm:pt modelId="{B5C056AB-A81B-4A8A-8F90-7DF824B10818}" type="parTrans" cxnId="{DB769119-82FA-41C2-BE82-A5530497CD1C}">
      <dgm:prSet/>
      <dgm:spPr/>
      <dgm:t>
        <a:bodyPr/>
        <a:lstStyle/>
        <a:p>
          <a:endParaRPr lang="en-US"/>
        </a:p>
      </dgm:t>
    </dgm:pt>
    <dgm:pt modelId="{55CAE5D2-EF42-4D24-8822-2F953CCAB19C}" type="sibTrans" cxnId="{DB769119-82FA-41C2-BE82-A5530497CD1C}">
      <dgm:prSet/>
      <dgm:spPr/>
      <dgm:t>
        <a:bodyPr/>
        <a:lstStyle/>
        <a:p>
          <a:endParaRPr lang="en-US"/>
        </a:p>
      </dgm:t>
    </dgm:pt>
    <dgm:pt modelId="{2E7CB390-3C85-418C-BBDB-72B24A7E0178}">
      <dgm:prSet/>
      <dgm:spPr/>
      <dgm:t>
        <a:bodyPr/>
        <a:lstStyle/>
        <a:p>
          <a:r>
            <a:rPr lang="en-US"/>
            <a:t>Based in Spokane since 1963</a:t>
          </a:r>
        </a:p>
      </dgm:t>
    </dgm:pt>
    <dgm:pt modelId="{CB6C41C6-5BD6-4F65-A643-48856EF49657}" type="parTrans" cxnId="{288FE16E-1EE2-4FBC-82AD-7F77C12652FB}">
      <dgm:prSet/>
      <dgm:spPr/>
      <dgm:t>
        <a:bodyPr/>
        <a:lstStyle/>
        <a:p>
          <a:endParaRPr lang="en-US"/>
        </a:p>
      </dgm:t>
    </dgm:pt>
    <dgm:pt modelId="{F267690D-4E82-41F5-9D88-853BEAA23BFE}" type="sibTrans" cxnId="{288FE16E-1EE2-4FBC-82AD-7F77C12652FB}">
      <dgm:prSet/>
      <dgm:spPr/>
      <dgm:t>
        <a:bodyPr/>
        <a:lstStyle/>
        <a:p>
          <a:endParaRPr lang="en-US"/>
        </a:p>
      </dgm:t>
    </dgm:pt>
    <dgm:pt modelId="{18FB992A-082A-4B9C-8F9B-9D3133DC0D67}">
      <dgm:prSet/>
      <dgm:spPr/>
      <dgm:t>
        <a:bodyPr/>
        <a:lstStyle/>
        <a:p>
          <a:r>
            <a:rPr lang="en-US"/>
            <a:t>Resources + standardized testing (PASS Test)</a:t>
          </a:r>
        </a:p>
      </dgm:t>
    </dgm:pt>
    <dgm:pt modelId="{60D17C47-2564-40ED-A4C1-F9927E222B28}" type="parTrans" cxnId="{48E3F153-8DC9-48F2-A2EA-EE9147951C44}">
      <dgm:prSet/>
      <dgm:spPr/>
      <dgm:t>
        <a:bodyPr/>
        <a:lstStyle/>
        <a:p>
          <a:endParaRPr lang="en-US"/>
        </a:p>
      </dgm:t>
    </dgm:pt>
    <dgm:pt modelId="{38C55040-FE3D-4E3D-9C64-D5895071F783}" type="sibTrans" cxnId="{48E3F153-8DC9-48F2-A2EA-EE9147951C44}">
      <dgm:prSet/>
      <dgm:spPr/>
      <dgm:t>
        <a:bodyPr/>
        <a:lstStyle/>
        <a:p>
          <a:endParaRPr lang="en-US"/>
        </a:p>
      </dgm:t>
    </dgm:pt>
    <dgm:pt modelId="{B7F1DAA5-D938-4951-B648-8B0C149AE687}">
      <dgm:prSet/>
      <dgm:spPr/>
      <dgm:t>
        <a:bodyPr/>
        <a:lstStyle/>
        <a:p>
          <a:r>
            <a:rPr lang="en-US"/>
            <a:t>2,435 Students Enrolled, 132,618 PASS Tests taken</a:t>
          </a:r>
        </a:p>
      </dgm:t>
    </dgm:pt>
    <dgm:pt modelId="{9DBBE3F4-E9F8-4183-94D1-A14DEEB1D93B}" type="parTrans" cxnId="{C9E3953F-FAAA-4CC2-A493-02099D32CD93}">
      <dgm:prSet/>
      <dgm:spPr/>
      <dgm:t>
        <a:bodyPr/>
        <a:lstStyle/>
        <a:p>
          <a:endParaRPr lang="en-US"/>
        </a:p>
      </dgm:t>
    </dgm:pt>
    <dgm:pt modelId="{29613D44-2C2E-49C0-BFF9-1AA0C3399541}" type="sibTrans" cxnId="{C9E3953F-FAAA-4CC2-A493-02099D32CD93}">
      <dgm:prSet/>
      <dgm:spPr/>
      <dgm:t>
        <a:bodyPr/>
        <a:lstStyle/>
        <a:p>
          <a:endParaRPr lang="en-US"/>
        </a:p>
      </dgm:t>
    </dgm:pt>
    <dgm:pt modelId="{995310E4-9213-274A-ABC8-B4F5D4F5B710}" type="pres">
      <dgm:prSet presAssocID="{290C6A10-CCB4-442A-81A2-1B18B863B0EA}" presName="linear" presStyleCnt="0">
        <dgm:presLayoutVars>
          <dgm:animLvl val="lvl"/>
          <dgm:resizeHandles val="exact"/>
        </dgm:presLayoutVars>
      </dgm:prSet>
      <dgm:spPr/>
    </dgm:pt>
    <dgm:pt modelId="{CA7F50E4-AED1-D341-93CB-CBFF09EB4C27}" type="pres">
      <dgm:prSet presAssocID="{164F95D1-A9E2-423B-9B7C-FECABDCDE5F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38D96AD-DF61-BE49-A54F-82D39BFE1475}" type="pres">
      <dgm:prSet presAssocID="{55CAE5D2-EF42-4D24-8822-2F953CCAB19C}" presName="spacer" presStyleCnt="0"/>
      <dgm:spPr/>
    </dgm:pt>
    <dgm:pt modelId="{F5D0FE9C-9A4D-8547-A70F-52AD5D0D257D}" type="pres">
      <dgm:prSet presAssocID="{2E7CB390-3C85-418C-BBDB-72B24A7E01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9F3CA43-CB74-FC4F-8423-0846B44C43CA}" type="pres">
      <dgm:prSet presAssocID="{F267690D-4E82-41F5-9D88-853BEAA23BFE}" presName="spacer" presStyleCnt="0"/>
      <dgm:spPr/>
    </dgm:pt>
    <dgm:pt modelId="{2E6FDDCE-A76E-ED4E-A2A7-86F665611E4C}" type="pres">
      <dgm:prSet presAssocID="{18FB992A-082A-4B9C-8F9B-9D3133DC0D6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B89558C-047F-8048-82AF-D8B4CE9FF752}" type="pres">
      <dgm:prSet presAssocID="{38C55040-FE3D-4E3D-9C64-D5895071F783}" presName="spacer" presStyleCnt="0"/>
      <dgm:spPr/>
    </dgm:pt>
    <dgm:pt modelId="{2FB1AD70-2D59-2E4A-AE5A-B5EA1FC73892}" type="pres">
      <dgm:prSet presAssocID="{B7F1DAA5-D938-4951-B648-8B0C149AE68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D7FBB18-D46A-6244-A224-2EA6703AA425}" type="presOf" srcId="{164F95D1-A9E2-423B-9B7C-FECABDCDE5FF}" destId="{CA7F50E4-AED1-D341-93CB-CBFF09EB4C27}" srcOrd="0" destOrd="0" presId="urn:microsoft.com/office/officeart/2005/8/layout/vList2"/>
    <dgm:cxn modelId="{DB769119-82FA-41C2-BE82-A5530497CD1C}" srcId="{290C6A10-CCB4-442A-81A2-1B18B863B0EA}" destId="{164F95D1-A9E2-423B-9B7C-FECABDCDE5FF}" srcOrd="0" destOrd="0" parTransId="{B5C056AB-A81B-4A8A-8F90-7DF824B10818}" sibTransId="{55CAE5D2-EF42-4D24-8822-2F953CCAB19C}"/>
    <dgm:cxn modelId="{C9E3953F-FAAA-4CC2-A493-02099D32CD93}" srcId="{290C6A10-CCB4-442A-81A2-1B18B863B0EA}" destId="{B7F1DAA5-D938-4951-B648-8B0C149AE687}" srcOrd="3" destOrd="0" parTransId="{9DBBE3F4-E9F8-4183-94D1-A14DEEB1D93B}" sibTransId="{29613D44-2C2E-49C0-BFF9-1AA0C3399541}"/>
    <dgm:cxn modelId="{48E3F153-8DC9-48F2-A2EA-EE9147951C44}" srcId="{290C6A10-CCB4-442A-81A2-1B18B863B0EA}" destId="{18FB992A-082A-4B9C-8F9B-9D3133DC0D67}" srcOrd="2" destOrd="0" parTransId="{60D17C47-2564-40ED-A4C1-F9927E222B28}" sibTransId="{38C55040-FE3D-4E3D-9C64-D5895071F783}"/>
    <dgm:cxn modelId="{288FE16E-1EE2-4FBC-82AD-7F77C12652FB}" srcId="{290C6A10-CCB4-442A-81A2-1B18B863B0EA}" destId="{2E7CB390-3C85-418C-BBDB-72B24A7E0178}" srcOrd="1" destOrd="0" parTransId="{CB6C41C6-5BD6-4F65-A643-48856EF49657}" sibTransId="{F267690D-4E82-41F5-9D88-853BEAA23BFE}"/>
    <dgm:cxn modelId="{AE36F5A1-96CC-B24B-806E-730B11A0399A}" type="presOf" srcId="{2E7CB390-3C85-418C-BBDB-72B24A7E0178}" destId="{F5D0FE9C-9A4D-8547-A70F-52AD5D0D257D}" srcOrd="0" destOrd="0" presId="urn:microsoft.com/office/officeart/2005/8/layout/vList2"/>
    <dgm:cxn modelId="{4D01CFBD-D546-C743-955C-A85541DD6754}" type="presOf" srcId="{18FB992A-082A-4B9C-8F9B-9D3133DC0D67}" destId="{2E6FDDCE-A76E-ED4E-A2A7-86F665611E4C}" srcOrd="0" destOrd="0" presId="urn:microsoft.com/office/officeart/2005/8/layout/vList2"/>
    <dgm:cxn modelId="{A1686EC9-F4A0-AC41-BCF6-27134544A5FF}" type="presOf" srcId="{B7F1DAA5-D938-4951-B648-8B0C149AE687}" destId="{2FB1AD70-2D59-2E4A-AE5A-B5EA1FC73892}" srcOrd="0" destOrd="0" presId="urn:microsoft.com/office/officeart/2005/8/layout/vList2"/>
    <dgm:cxn modelId="{0DEC91D6-001B-0141-9C03-3FFBD6B1A76B}" type="presOf" srcId="{290C6A10-CCB4-442A-81A2-1B18B863B0EA}" destId="{995310E4-9213-274A-ABC8-B4F5D4F5B710}" srcOrd="0" destOrd="0" presId="urn:microsoft.com/office/officeart/2005/8/layout/vList2"/>
    <dgm:cxn modelId="{831A72A7-93A6-844A-8030-5E808DC25104}" type="presParOf" srcId="{995310E4-9213-274A-ABC8-B4F5D4F5B710}" destId="{CA7F50E4-AED1-D341-93CB-CBFF09EB4C27}" srcOrd="0" destOrd="0" presId="urn:microsoft.com/office/officeart/2005/8/layout/vList2"/>
    <dgm:cxn modelId="{11A71C93-2F41-4644-B424-EE4ECE646108}" type="presParOf" srcId="{995310E4-9213-274A-ABC8-B4F5D4F5B710}" destId="{C38D96AD-DF61-BE49-A54F-82D39BFE1475}" srcOrd="1" destOrd="0" presId="urn:microsoft.com/office/officeart/2005/8/layout/vList2"/>
    <dgm:cxn modelId="{665F5E72-0972-7E42-9691-BF2DA665CC89}" type="presParOf" srcId="{995310E4-9213-274A-ABC8-B4F5D4F5B710}" destId="{F5D0FE9C-9A4D-8547-A70F-52AD5D0D257D}" srcOrd="2" destOrd="0" presId="urn:microsoft.com/office/officeart/2005/8/layout/vList2"/>
    <dgm:cxn modelId="{F20D33C7-5847-6349-A468-2FEA89F66EEC}" type="presParOf" srcId="{995310E4-9213-274A-ABC8-B4F5D4F5B710}" destId="{B9F3CA43-CB74-FC4F-8423-0846B44C43CA}" srcOrd="3" destOrd="0" presId="urn:microsoft.com/office/officeart/2005/8/layout/vList2"/>
    <dgm:cxn modelId="{EC615930-5822-FF4D-A66C-308E6AAC8903}" type="presParOf" srcId="{995310E4-9213-274A-ABC8-B4F5D4F5B710}" destId="{2E6FDDCE-A76E-ED4E-A2A7-86F665611E4C}" srcOrd="4" destOrd="0" presId="urn:microsoft.com/office/officeart/2005/8/layout/vList2"/>
    <dgm:cxn modelId="{268B1ABC-78E2-C94A-8FC2-F01A3FC2161C}" type="presParOf" srcId="{995310E4-9213-274A-ABC8-B4F5D4F5B710}" destId="{DB89558C-047F-8048-82AF-D8B4CE9FF752}" srcOrd="5" destOrd="0" presId="urn:microsoft.com/office/officeart/2005/8/layout/vList2"/>
    <dgm:cxn modelId="{C2587676-94CE-B347-B8BC-2122A2A278A6}" type="presParOf" srcId="{995310E4-9213-274A-ABC8-B4F5D4F5B710}" destId="{2FB1AD70-2D59-2E4A-AE5A-B5EA1FC7389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9F6895-6247-40AB-9C9D-83427E8477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4ACEFBC-49F2-4DD0-AADD-3948BD965E78}">
      <dgm:prSet/>
      <dgm:spPr/>
      <dgm:t>
        <a:bodyPr/>
        <a:lstStyle/>
        <a:p>
          <a:r>
            <a:rPr lang="en-US"/>
            <a:t>Determine how much student performance has changed on the PASS test since the design in 1988 and, consequently, if the test should be re-normed</a:t>
          </a:r>
        </a:p>
      </dgm:t>
    </dgm:pt>
    <dgm:pt modelId="{FE76111A-5E2B-4ABA-AB48-C6608D7FE814}" type="parTrans" cxnId="{CD820334-EB78-4ABC-9E37-E513688AC92A}">
      <dgm:prSet/>
      <dgm:spPr/>
      <dgm:t>
        <a:bodyPr/>
        <a:lstStyle/>
        <a:p>
          <a:endParaRPr lang="en-US"/>
        </a:p>
      </dgm:t>
    </dgm:pt>
    <dgm:pt modelId="{ECA6FA21-0086-40EA-8C17-D495E044D15B}" type="sibTrans" cxnId="{CD820334-EB78-4ABC-9E37-E513688AC92A}">
      <dgm:prSet/>
      <dgm:spPr/>
      <dgm:t>
        <a:bodyPr/>
        <a:lstStyle/>
        <a:p>
          <a:endParaRPr lang="en-US"/>
        </a:p>
      </dgm:t>
    </dgm:pt>
    <dgm:pt modelId="{D1B0463C-9B00-4E83-8A44-2133D0A8ACC0}">
      <dgm:prSet/>
      <dgm:spPr/>
      <dgm:t>
        <a:bodyPr/>
        <a:lstStyle/>
        <a:p>
          <a:r>
            <a:rPr lang="en-US"/>
            <a:t>Importance: determining if it is worth the resources required to renormalize</a:t>
          </a:r>
        </a:p>
      </dgm:t>
    </dgm:pt>
    <dgm:pt modelId="{FF4EF67F-1A9A-4BB1-BEB1-8B16B1C9F6A3}" type="parTrans" cxnId="{F497DB08-E202-4B33-97C6-AEFB21684D93}">
      <dgm:prSet/>
      <dgm:spPr/>
      <dgm:t>
        <a:bodyPr/>
        <a:lstStyle/>
        <a:p>
          <a:endParaRPr lang="en-US"/>
        </a:p>
      </dgm:t>
    </dgm:pt>
    <dgm:pt modelId="{BCA74C8F-A93F-4D7F-9B25-12DB1F688F7A}" type="sibTrans" cxnId="{F497DB08-E202-4B33-97C6-AEFB21684D93}">
      <dgm:prSet/>
      <dgm:spPr/>
      <dgm:t>
        <a:bodyPr/>
        <a:lstStyle/>
        <a:p>
          <a:endParaRPr lang="en-US"/>
        </a:p>
      </dgm:t>
    </dgm:pt>
    <dgm:pt modelId="{FCC86CF7-ACD9-428C-8C95-5CE6ED915EDE}">
      <dgm:prSet/>
      <dgm:spPr/>
      <dgm:t>
        <a:bodyPr/>
        <a:lstStyle/>
        <a:p>
          <a:r>
            <a:rPr lang="en-US"/>
            <a:t>Less modeling, more trends </a:t>
          </a:r>
        </a:p>
      </dgm:t>
    </dgm:pt>
    <dgm:pt modelId="{74C7FFFC-4E63-4D45-BF88-8D5FF1ED70B9}" type="parTrans" cxnId="{2832D8CD-0E81-4311-ADF2-2CD04940E1AE}">
      <dgm:prSet/>
      <dgm:spPr/>
      <dgm:t>
        <a:bodyPr/>
        <a:lstStyle/>
        <a:p>
          <a:endParaRPr lang="en-US"/>
        </a:p>
      </dgm:t>
    </dgm:pt>
    <dgm:pt modelId="{F5B7E718-85FE-454A-8A85-CA38F9E611C8}" type="sibTrans" cxnId="{2832D8CD-0E81-4311-ADF2-2CD04940E1AE}">
      <dgm:prSet/>
      <dgm:spPr/>
      <dgm:t>
        <a:bodyPr/>
        <a:lstStyle/>
        <a:p>
          <a:endParaRPr lang="en-US"/>
        </a:p>
      </dgm:t>
    </dgm:pt>
    <dgm:pt modelId="{EDAFDC8F-E360-4D9D-9F5F-94AD2C0176C9}">
      <dgm:prSet/>
      <dgm:spPr/>
      <dgm:t>
        <a:bodyPr/>
        <a:lstStyle/>
        <a:p>
          <a:r>
            <a:rPr lang="en-US"/>
            <a:t>Point person: Martha Gady – Board Member</a:t>
          </a:r>
        </a:p>
      </dgm:t>
    </dgm:pt>
    <dgm:pt modelId="{F1EE5A00-22BB-47E3-88BF-68F9187BDF0E}" type="parTrans" cxnId="{CF64CF20-9B6A-4F1F-8A0B-3783C2032010}">
      <dgm:prSet/>
      <dgm:spPr/>
      <dgm:t>
        <a:bodyPr/>
        <a:lstStyle/>
        <a:p>
          <a:endParaRPr lang="en-US"/>
        </a:p>
      </dgm:t>
    </dgm:pt>
    <dgm:pt modelId="{C1E8DE2E-32AA-4722-9373-A1FCC28FBAC7}" type="sibTrans" cxnId="{CF64CF20-9B6A-4F1F-8A0B-3783C2032010}">
      <dgm:prSet/>
      <dgm:spPr/>
      <dgm:t>
        <a:bodyPr/>
        <a:lstStyle/>
        <a:p>
          <a:endParaRPr lang="en-US"/>
        </a:p>
      </dgm:t>
    </dgm:pt>
    <dgm:pt modelId="{FC16260D-87B9-EA41-9677-E60D460831A9}" type="pres">
      <dgm:prSet presAssocID="{AA9F6895-6247-40AB-9C9D-83427E8477B2}" presName="linear" presStyleCnt="0">
        <dgm:presLayoutVars>
          <dgm:animLvl val="lvl"/>
          <dgm:resizeHandles val="exact"/>
        </dgm:presLayoutVars>
      </dgm:prSet>
      <dgm:spPr/>
    </dgm:pt>
    <dgm:pt modelId="{33E26542-47F3-F947-B08A-E822AFFAF53F}" type="pres">
      <dgm:prSet presAssocID="{A4ACEFBC-49F2-4DD0-AADD-3948BD965E7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32D407-7BBB-7449-A4FB-9D76C5E7FFCE}" type="pres">
      <dgm:prSet presAssocID="{ECA6FA21-0086-40EA-8C17-D495E044D15B}" presName="spacer" presStyleCnt="0"/>
      <dgm:spPr/>
    </dgm:pt>
    <dgm:pt modelId="{06D6698F-8628-3B43-A4CE-722CC21C2B3A}" type="pres">
      <dgm:prSet presAssocID="{D1B0463C-9B00-4E83-8A44-2133D0A8AC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5DC0036-95BC-DF4A-A223-821785FB818D}" type="pres">
      <dgm:prSet presAssocID="{BCA74C8F-A93F-4D7F-9B25-12DB1F688F7A}" presName="spacer" presStyleCnt="0"/>
      <dgm:spPr/>
    </dgm:pt>
    <dgm:pt modelId="{EF11D112-E083-C348-9A60-A4677F7A107A}" type="pres">
      <dgm:prSet presAssocID="{FCC86CF7-ACD9-428C-8C95-5CE6ED915E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61AC578-FACE-424E-B133-2F193C03D522}" type="pres">
      <dgm:prSet presAssocID="{F5B7E718-85FE-454A-8A85-CA38F9E611C8}" presName="spacer" presStyleCnt="0"/>
      <dgm:spPr/>
    </dgm:pt>
    <dgm:pt modelId="{98C831C7-EB9A-F34A-A993-E5171CB0831F}" type="pres">
      <dgm:prSet presAssocID="{EDAFDC8F-E360-4D9D-9F5F-94AD2C0176C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97DB08-E202-4B33-97C6-AEFB21684D93}" srcId="{AA9F6895-6247-40AB-9C9D-83427E8477B2}" destId="{D1B0463C-9B00-4E83-8A44-2133D0A8ACC0}" srcOrd="1" destOrd="0" parTransId="{FF4EF67F-1A9A-4BB1-BEB1-8B16B1C9F6A3}" sibTransId="{BCA74C8F-A93F-4D7F-9B25-12DB1F688F7A}"/>
    <dgm:cxn modelId="{CF64CF20-9B6A-4F1F-8A0B-3783C2032010}" srcId="{AA9F6895-6247-40AB-9C9D-83427E8477B2}" destId="{EDAFDC8F-E360-4D9D-9F5F-94AD2C0176C9}" srcOrd="3" destOrd="0" parTransId="{F1EE5A00-22BB-47E3-88BF-68F9187BDF0E}" sibTransId="{C1E8DE2E-32AA-4722-9373-A1FCC28FBAC7}"/>
    <dgm:cxn modelId="{D219A423-6682-2140-8D66-7276D9829468}" type="presOf" srcId="{AA9F6895-6247-40AB-9C9D-83427E8477B2}" destId="{FC16260D-87B9-EA41-9677-E60D460831A9}" srcOrd="0" destOrd="0" presId="urn:microsoft.com/office/officeart/2005/8/layout/vList2"/>
    <dgm:cxn modelId="{A2BE942A-809F-E542-8794-86A0CB0B5BCA}" type="presOf" srcId="{A4ACEFBC-49F2-4DD0-AADD-3948BD965E78}" destId="{33E26542-47F3-F947-B08A-E822AFFAF53F}" srcOrd="0" destOrd="0" presId="urn:microsoft.com/office/officeart/2005/8/layout/vList2"/>
    <dgm:cxn modelId="{CD820334-EB78-4ABC-9E37-E513688AC92A}" srcId="{AA9F6895-6247-40AB-9C9D-83427E8477B2}" destId="{A4ACEFBC-49F2-4DD0-AADD-3948BD965E78}" srcOrd="0" destOrd="0" parTransId="{FE76111A-5E2B-4ABA-AB48-C6608D7FE814}" sibTransId="{ECA6FA21-0086-40EA-8C17-D495E044D15B}"/>
    <dgm:cxn modelId="{2B454275-E896-FC40-81DA-0216C0EDED1D}" type="presOf" srcId="{EDAFDC8F-E360-4D9D-9F5F-94AD2C0176C9}" destId="{98C831C7-EB9A-F34A-A993-E5171CB0831F}" srcOrd="0" destOrd="0" presId="urn:microsoft.com/office/officeart/2005/8/layout/vList2"/>
    <dgm:cxn modelId="{58683599-8BA3-CC4E-8D21-F886D37A62C8}" type="presOf" srcId="{D1B0463C-9B00-4E83-8A44-2133D0A8ACC0}" destId="{06D6698F-8628-3B43-A4CE-722CC21C2B3A}" srcOrd="0" destOrd="0" presId="urn:microsoft.com/office/officeart/2005/8/layout/vList2"/>
    <dgm:cxn modelId="{5C59D8BB-56B8-3F45-B2C2-A2302D3AF89F}" type="presOf" srcId="{FCC86CF7-ACD9-428C-8C95-5CE6ED915EDE}" destId="{EF11D112-E083-C348-9A60-A4677F7A107A}" srcOrd="0" destOrd="0" presId="urn:microsoft.com/office/officeart/2005/8/layout/vList2"/>
    <dgm:cxn modelId="{2832D8CD-0E81-4311-ADF2-2CD04940E1AE}" srcId="{AA9F6895-6247-40AB-9C9D-83427E8477B2}" destId="{FCC86CF7-ACD9-428C-8C95-5CE6ED915EDE}" srcOrd="2" destOrd="0" parTransId="{74C7FFFC-4E63-4D45-BF88-8D5FF1ED70B9}" sibTransId="{F5B7E718-85FE-454A-8A85-CA38F9E611C8}"/>
    <dgm:cxn modelId="{3860BDE9-96A9-BF4E-BB00-1D48F68F6865}" type="presParOf" srcId="{FC16260D-87B9-EA41-9677-E60D460831A9}" destId="{33E26542-47F3-F947-B08A-E822AFFAF53F}" srcOrd="0" destOrd="0" presId="urn:microsoft.com/office/officeart/2005/8/layout/vList2"/>
    <dgm:cxn modelId="{FE83275C-A144-C24D-8623-4E5F09FC0AD5}" type="presParOf" srcId="{FC16260D-87B9-EA41-9677-E60D460831A9}" destId="{E332D407-7BBB-7449-A4FB-9D76C5E7FFCE}" srcOrd="1" destOrd="0" presId="urn:microsoft.com/office/officeart/2005/8/layout/vList2"/>
    <dgm:cxn modelId="{CD20DA93-5FC0-5D40-902A-ACDA470BBA79}" type="presParOf" srcId="{FC16260D-87B9-EA41-9677-E60D460831A9}" destId="{06D6698F-8628-3B43-A4CE-722CC21C2B3A}" srcOrd="2" destOrd="0" presId="urn:microsoft.com/office/officeart/2005/8/layout/vList2"/>
    <dgm:cxn modelId="{5E1FB679-FA0D-5D49-B909-E3BAAF5E43F5}" type="presParOf" srcId="{FC16260D-87B9-EA41-9677-E60D460831A9}" destId="{C5DC0036-95BC-DF4A-A223-821785FB818D}" srcOrd="3" destOrd="0" presId="urn:microsoft.com/office/officeart/2005/8/layout/vList2"/>
    <dgm:cxn modelId="{11DD0236-EC0A-0448-B35C-9A962A61AF84}" type="presParOf" srcId="{FC16260D-87B9-EA41-9677-E60D460831A9}" destId="{EF11D112-E083-C348-9A60-A4677F7A107A}" srcOrd="4" destOrd="0" presId="urn:microsoft.com/office/officeart/2005/8/layout/vList2"/>
    <dgm:cxn modelId="{BE538E7D-DA84-CC4B-B540-A023579DF16E}" type="presParOf" srcId="{FC16260D-87B9-EA41-9677-E60D460831A9}" destId="{C61AC578-FACE-424E-B133-2F193C03D522}" srcOrd="5" destOrd="0" presId="urn:microsoft.com/office/officeart/2005/8/layout/vList2"/>
    <dgm:cxn modelId="{58310EB8-50ED-F548-8681-7A677BD8A744}" type="presParOf" srcId="{FC16260D-87B9-EA41-9677-E60D460831A9}" destId="{98C831C7-EB9A-F34A-A993-E5171CB0831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CB7A8F-E307-4AF9-AA4E-F32FFEB6698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705281E-3BDF-4CCE-A944-AB302E3B428E}">
      <dgm:prSet/>
      <dgm:spPr/>
      <dgm:t>
        <a:bodyPr/>
        <a:lstStyle/>
        <a:p>
          <a:r>
            <a:rPr lang="en-US"/>
            <a:t>Grades 3-9 (grade 9 can be disregarded)</a:t>
          </a:r>
        </a:p>
      </dgm:t>
    </dgm:pt>
    <dgm:pt modelId="{04D81738-B8E6-4966-835A-D15BB8F30B11}" type="parTrans" cxnId="{523FB3EB-93C9-4530-82F8-686C96C93D51}">
      <dgm:prSet/>
      <dgm:spPr/>
      <dgm:t>
        <a:bodyPr/>
        <a:lstStyle/>
        <a:p>
          <a:endParaRPr lang="en-US"/>
        </a:p>
      </dgm:t>
    </dgm:pt>
    <dgm:pt modelId="{FE80152A-A7B0-4EF7-8F18-B806B8F13702}" type="sibTrans" cxnId="{523FB3EB-93C9-4530-82F8-686C96C93D51}">
      <dgm:prSet/>
      <dgm:spPr/>
      <dgm:t>
        <a:bodyPr/>
        <a:lstStyle/>
        <a:p>
          <a:endParaRPr lang="en-US"/>
        </a:p>
      </dgm:t>
    </dgm:pt>
    <dgm:pt modelId="{04F1D347-D0ED-4DD9-B213-D82F9D77892A}">
      <dgm:prSet/>
      <dgm:spPr/>
      <dgm:t>
        <a:bodyPr/>
        <a:lstStyle/>
        <a:p>
          <a:r>
            <a:rPr lang="en-US"/>
            <a:t>RIT (Rasch UnIT) – measure of student’s knowledge (main Predictor for performance)</a:t>
          </a:r>
        </a:p>
      </dgm:t>
    </dgm:pt>
    <dgm:pt modelId="{C7C1556C-E5F4-48CD-9F2E-80BA8923B8E5}" type="parTrans" cxnId="{C662A28D-3549-4028-8778-354E70EA4D60}">
      <dgm:prSet/>
      <dgm:spPr/>
      <dgm:t>
        <a:bodyPr/>
        <a:lstStyle/>
        <a:p>
          <a:endParaRPr lang="en-US"/>
        </a:p>
      </dgm:t>
    </dgm:pt>
    <dgm:pt modelId="{593C6E65-5DB4-4E90-987C-B8D699098F8F}" type="sibTrans" cxnId="{C662A28D-3549-4028-8778-354E70EA4D60}">
      <dgm:prSet/>
      <dgm:spPr/>
      <dgm:t>
        <a:bodyPr/>
        <a:lstStyle/>
        <a:p>
          <a:endParaRPr lang="en-US"/>
        </a:p>
      </dgm:t>
    </dgm:pt>
    <dgm:pt modelId="{A3E19228-39DF-4AFA-9339-44512BB0CAE6}">
      <dgm:prSet/>
      <dgm:spPr/>
      <dgm:t>
        <a:bodyPr/>
        <a:lstStyle/>
        <a:p>
          <a:pPr rtl="0"/>
          <a:r>
            <a:rPr lang="en-US"/>
            <a:t>Non personalized</a:t>
          </a:r>
          <a:r>
            <a:rPr lang="en-US">
              <a:latin typeface="Calibri Light" panose="020F0302020204030204"/>
            </a:rPr>
            <a:t> </a:t>
          </a:r>
        </a:p>
      </dgm:t>
    </dgm:pt>
    <dgm:pt modelId="{FBF0BD21-9F4D-4573-927F-7A52551D896A}" type="parTrans" cxnId="{BA179F26-91CE-46EA-84D4-83F84EF9BD8A}">
      <dgm:prSet/>
      <dgm:spPr/>
      <dgm:t>
        <a:bodyPr/>
        <a:lstStyle/>
        <a:p>
          <a:endParaRPr lang="en-US"/>
        </a:p>
      </dgm:t>
    </dgm:pt>
    <dgm:pt modelId="{95EAFCD1-A630-4F13-9799-A0C0681BCF53}" type="sibTrans" cxnId="{BA179F26-91CE-46EA-84D4-83F84EF9BD8A}">
      <dgm:prSet/>
      <dgm:spPr/>
      <dgm:t>
        <a:bodyPr/>
        <a:lstStyle/>
        <a:p>
          <a:endParaRPr lang="en-US"/>
        </a:p>
      </dgm:t>
    </dgm:pt>
    <dgm:pt modelId="{63FDABDB-ED89-7944-A5B7-972A80C5E354}">
      <dgm:prSet/>
      <dgm:spPr/>
      <dgm:t>
        <a:bodyPr/>
        <a:lstStyle/>
        <a:p>
          <a:r>
            <a:rPr lang="en-US"/>
            <a:t>Previously cleaned</a:t>
          </a:r>
        </a:p>
      </dgm:t>
    </dgm:pt>
    <dgm:pt modelId="{2A7D0972-893A-3A4A-A611-54E0C5DCDD9B}" type="parTrans" cxnId="{8994C9DE-1B90-C44D-B16F-46E2DCFA7D79}">
      <dgm:prSet/>
      <dgm:spPr/>
      <dgm:t>
        <a:bodyPr/>
        <a:lstStyle/>
        <a:p>
          <a:endParaRPr lang="en-US"/>
        </a:p>
      </dgm:t>
    </dgm:pt>
    <dgm:pt modelId="{C3A1F1C4-B16D-DC45-9B58-618B5D216B46}" type="sibTrans" cxnId="{8994C9DE-1B90-C44D-B16F-46E2DCFA7D79}">
      <dgm:prSet/>
      <dgm:spPr/>
      <dgm:t>
        <a:bodyPr/>
        <a:lstStyle/>
        <a:p>
          <a:endParaRPr lang="en-US"/>
        </a:p>
      </dgm:t>
    </dgm:pt>
    <dgm:pt modelId="{2B429B62-4616-1042-8E99-3BF91C3CE46B}">
      <dgm:prSet/>
      <dgm:spPr/>
      <dgm:t>
        <a:bodyPr/>
        <a:lstStyle/>
        <a:p>
          <a:pPr rtl="0"/>
          <a:r>
            <a:rPr lang="en-US"/>
            <a:t>Challenge -</a:t>
          </a:r>
          <a:r>
            <a:rPr lang="en-US">
              <a:latin typeface="Calibri Light" panose="020F0302020204030204"/>
            </a:rPr>
            <a:t> </a:t>
          </a:r>
          <a:r>
            <a:rPr lang="en-US"/>
            <a:t> large quantity, shallow</a:t>
          </a:r>
        </a:p>
      </dgm:t>
    </dgm:pt>
    <dgm:pt modelId="{DE0FBEE9-F79A-1747-967E-603AB56629A1}" type="parTrans" cxnId="{71A400E9-50AD-D44D-888D-066F1AB34B45}">
      <dgm:prSet/>
      <dgm:spPr/>
      <dgm:t>
        <a:bodyPr/>
        <a:lstStyle/>
        <a:p>
          <a:endParaRPr lang="en-US"/>
        </a:p>
      </dgm:t>
    </dgm:pt>
    <dgm:pt modelId="{D16C2AB0-E51F-2D4E-85C5-682B1DB71B90}" type="sibTrans" cxnId="{71A400E9-50AD-D44D-888D-066F1AB34B45}">
      <dgm:prSet/>
      <dgm:spPr/>
      <dgm:t>
        <a:bodyPr/>
        <a:lstStyle/>
        <a:p>
          <a:endParaRPr lang="en-US"/>
        </a:p>
      </dgm:t>
    </dgm:pt>
    <dgm:pt modelId="{D69B6E0E-8D29-4B60-ACAD-B74C68CC2851}">
      <dgm:prSet phldr="0"/>
      <dgm:spPr/>
      <dgm:t>
        <a:bodyPr/>
        <a:lstStyle/>
        <a:p>
          <a:pPr rtl="0"/>
          <a:r>
            <a:rPr lang="en-US"/>
            <a:t>Subjects Math, Language, Reading</a:t>
          </a:r>
          <a:endParaRPr lang="en-US">
            <a:latin typeface="Calibri Light" panose="020F0302020204030204"/>
          </a:endParaRPr>
        </a:p>
      </dgm:t>
    </dgm:pt>
    <dgm:pt modelId="{1BF7356A-33D8-43C5-B9CF-5A0154CE9EF2}" type="parTrans" cxnId="{2FB3733E-B7A0-354D-B502-E830BC328B1F}">
      <dgm:prSet/>
      <dgm:spPr/>
    </dgm:pt>
    <dgm:pt modelId="{3A672830-9F66-44F4-B997-E88330C8D487}" type="sibTrans" cxnId="{2FB3733E-B7A0-354D-B502-E830BC328B1F}">
      <dgm:prSet/>
      <dgm:spPr/>
    </dgm:pt>
    <dgm:pt modelId="{07E3B646-FD05-4BC5-8B41-0BC935A1D10B}">
      <dgm:prSet phldr="0"/>
      <dgm:spPr/>
      <dgm:t>
        <a:bodyPr/>
        <a:lstStyle/>
        <a:p>
          <a:pPr rtl="0"/>
          <a:r>
            <a:rPr lang="en-US"/>
            <a:t>Math Test &gt;30 vs &lt;30</a:t>
          </a:r>
          <a:endParaRPr lang="en-US">
            <a:latin typeface="Calibri Light" panose="020F0302020204030204"/>
          </a:endParaRPr>
        </a:p>
      </dgm:t>
    </dgm:pt>
    <dgm:pt modelId="{27585248-E298-4B4A-A967-4C3DB7F7A5F4}" type="parTrans" cxnId="{7196ED84-C29C-DE40-AE7B-8D65557AFA19}">
      <dgm:prSet/>
      <dgm:spPr/>
    </dgm:pt>
    <dgm:pt modelId="{7F0F9CF7-588A-4A8E-B56E-855AFCF4907C}" type="sibTrans" cxnId="{7196ED84-C29C-DE40-AE7B-8D65557AFA19}">
      <dgm:prSet/>
      <dgm:spPr/>
    </dgm:pt>
    <dgm:pt modelId="{6D71531D-EC4F-A04E-9B2E-B794E2A38F18}" type="pres">
      <dgm:prSet presAssocID="{D5CB7A8F-E307-4AF9-AA4E-F32FFEB66981}" presName="linear" presStyleCnt="0">
        <dgm:presLayoutVars>
          <dgm:animLvl val="lvl"/>
          <dgm:resizeHandles val="exact"/>
        </dgm:presLayoutVars>
      </dgm:prSet>
      <dgm:spPr/>
    </dgm:pt>
    <dgm:pt modelId="{D6CDB753-044B-4073-938A-C072C6CD9374}" type="pres">
      <dgm:prSet presAssocID="{D69B6E0E-8D29-4B60-ACAD-B74C68CC285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81B32ED-C90D-4CD4-AF3B-D9FC02D03BCA}" type="pres">
      <dgm:prSet presAssocID="{3A672830-9F66-44F4-B997-E88330C8D487}" presName="spacer" presStyleCnt="0"/>
      <dgm:spPr/>
    </dgm:pt>
    <dgm:pt modelId="{9CF771D4-A10F-41FB-8CB4-A40E834FB9BF}" type="pres">
      <dgm:prSet presAssocID="{07E3B646-FD05-4BC5-8B41-0BC935A1D10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1BA239B-72B8-41E2-A741-A3A168CC6E60}" type="pres">
      <dgm:prSet presAssocID="{7F0F9CF7-588A-4A8E-B56E-855AFCF4907C}" presName="spacer" presStyleCnt="0"/>
      <dgm:spPr/>
    </dgm:pt>
    <dgm:pt modelId="{50A1CCB8-D209-9640-B08B-C40D9885F745}" type="pres">
      <dgm:prSet presAssocID="{B705281E-3BDF-4CCE-A944-AB302E3B428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F766DF4-0B40-5B47-8DB2-2DD644BBC35C}" type="pres">
      <dgm:prSet presAssocID="{FE80152A-A7B0-4EF7-8F18-B806B8F13702}" presName="spacer" presStyleCnt="0"/>
      <dgm:spPr/>
    </dgm:pt>
    <dgm:pt modelId="{A38D4E5E-6FC3-FE48-8A36-E3342BD34736}" type="pres">
      <dgm:prSet presAssocID="{04F1D347-D0ED-4DD9-B213-D82F9D77892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E3BA18F-C568-1E45-8136-B8265EDF6E89}" type="pres">
      <dgm:prSet presAssocID="{593C6E65-5DB4-4E90-987C-B8D699098F8F}" presName="spacer" presStyleCnt="0"/>
      <dgm:spPr/>
    </dgm:pt>
    <dgm:pt modelId="{7CB5A421-2AD5-3F43-A7C6-3ADFF4121501}" type="pres">
      <dgm:prSet presAssocID="{A3E19228-39DF-4AFA-9339-44512BB0CAE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06AF85F-2AA4-274B-AB59-A4EA7B7D4AF8}" type="pres">
      <dgm:prSet presAssocID="{95EAFCD1-A630-4F13-9799-A0C0681BCF53}" presName="spacer" presStyleCnt="0"/>
      <dgm:spPr/>
    </dgm:pt>
    <dgm:pt modelId="{298CCECF-8DD7-DD4B-BFAD-B75AE24001B1}" type="pres">
      <dgm:prSet presAssocID="{63FDABDB-ED89-7944-A5B7-972A80C5E35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9904765-2E24-A948-93F8-531959372993}" type="pres">
      <dgm:prSet presAssocID="{C3A1F1C4-B16D-DC45-9B58-618B5D216B46}" presName="spacer" presStyleCnt="0"/>
      <dgm:spPr/>
    </dgm:pt>
    <dgm:pt modelId="{873487A1-1555-5849-9ADC-C3D4A2C0295F}" type="pres">
      <dgm:prSet presAssocID="{2B429B62-4616-1042-8E99-3BF91C3CE46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F05F421-D71F-BB47-B0C8-5C9344A629B2}" type="presOf" srcId="{B705281E-3BDF-4CCE-A944-AB302E3B428E}" destId="{50A1CCB8-D209-9640-B08B-C40D9885F745}" srcOrd="0" destOrd="0" presId="urn:microsoft.com/office/officeart/2005/8/layout/vList2"/>
    <dgm:cxn modelId="{BA179F26-91CE-46EA-84D4-83F84EF9BD8A}" srcId="{D5CB7A8F-E307-4AF9-AA4E-F32FFEB66981}" destId="{A3E19228-39DF-4AFA-9339-44512BB0CAE6}" srcOrd="4" destOrd="0" parTransId="{FBF0BD21-9F4D-4573-927F-7A52551D896A}" sibTransId="{95EAFCD1-A630-4F13-9799-A0C0681BCF53}"/>
    <dgm:cxn modelId="{56C1FA29-76EF-9347-AAC5-812F2A5327BD}" type="presOf" srcId="{07E3B646-FD05-4BC5-8B41-0BC935A1D10B}" destId="{9CF771D4-A10F-41FB-8CB4-A40E834FB9BF}" srcOrd="0" destOrd="0" presId="urn:microsoft.com/office/officeart/2005/8/layout/vList2"/>
    <dgm:cxn modelId="{74BBC02B-EB8E-A740-9E2F-21F1E3338171}" type="presOf" srcId="{2B429B62-4616-1042-8E99-3BF91C3CE46B}" destId="{873487A1-1555-5849-9ADC-C3D4A2C0295F}" srcOrd="0" destOrd="0" presId="urn:microsoft.com/office/officeart/2005/8/layout/vList2"/>
    <dgm:cxn modelId="{2FB3733E-B7A0-354D-B502-E830BC328B1F}" srcId="{D5CB7A8F-E307-4AF9-AA4E-F32FFEB66981}" destId="{D69B6E0E-8D29-4B60-ACAD-B74C68CC2851}" srcOrd="0" destOrd="0" parTransId="{1BF7356A-33D8-43C5-B9CF-5A0154CE9EF2}" sibTransId="{3A672830-9F66-44F4-B997-E88330C8D487}"/>
    <dgm:cxn modelId="{7196ED84-C29C-DE40-AE7B-8D65557AFA19}" srcId="{D5CB7A8F-E307-4AF9-AA4E-F32FFEB66981}" destId="{07E3B646-FD05-4BC5-8B41-0BC935A1D10B}" srcOrd="1" destOrd="0" parTransId="{27585248-E298-4B4A-A967-4C3DB7F7A5F4}" sibTransId="{7F0F9CF7-588A-4A8E-B56E-855AFCF4907C}"/>
    <dgm:cxn modelId="{A949AD85-54A9-CB46-BF3A-2442876AC133}" type="presOf" srcId="{D69B6E0E-8D29-4B60-ACAD-B74C68CC2851}" destId="{D6CDB753-044B-4073-938A-C072C6CD9374}" srcOrd="0" destOrd="0" presId="urn:microsoft.com/office/officeart/2005/8/layout/vList2"/>
    <dgm:cxn modelId="{85D18A8C-EFA5-AD40-97C6-E1BD608DA1FA}" type="presOf" srcId="{A3E19228-39DF-4AFA-9339-44512BB0CAE6}" destId="{7CB5A421-2AD5-3F43-A7C6-3ADFF4121501}" srcOrd="0" destOrd="0" presId="urn:microsoft.com/office/officeart/2005/8/layout/vList2"/>
    <dgm:cxn modelId="{C662A28D-3549-4028-8778-354E70EA4D60}" srcId="{D5CB7A8F-E307-4AF9-AA4E-F32FFEB66981}" destId="{04F1D347-D0ED-4DD9-B213-D82F9D77892A}" srcOrd="3" destOrd="0" parTransId="{C7C1556C-E5F4-48CD-9F2E-80BA8923B8E5}" sibTransId="{593C6E65-5DB4-4E90-987C-B8D699098F8F}"/>
    <dgm:cxn modelId="{3C393DC9-FB89-7349-BB4F-FFDD49B09F11}" type="presOf" srcId="{D5CB7A8F-E307-4AF9-AA4E-F32FFEB66981}" destId="{6D71531D-EC4F-A04E-9B2E-B794E2A38F18}" srcOrd="0" destOrd="0" presId="urn:microsoft.com/office/officeart/2005/8/layout/vList2"/>
    <dgm:cxn modelId="{8994C9DE-1B90-C44D-B16F-46E2DCFA7D79}" srcId="{D5CB7A8F-E307-4AF9-AA4E-F32FFEB66981}" destId="{63FDABDB-ED89-7944-A5B7-972A80C5E354}" srcOrd="5" destOrd="0" parTransId="{2A7D0972-893A-3A4A-A611-54E0C5DCDD9B}" sibTransId="{C3A1F1C4-B16D-DC45-9B58-618B5D216B46}"/>
    <dgm:cxn modelId="{71A400E9-50AD-D44D-888D-066F1AB34B45}" srcId="{D5CB7A8F-E307-4AF9-AA4E-F32FFEB66981}" destId="{2B429B62-4616-1042-8E99-3BF91C3CE46B}" srcOrd="6" destOrd="0" parTransId="{DE0FBEE9-F79A-1747-967E-603AB56629A1}" sibTransId="{D16C2AB0-E51F-2D4E-85C5-682B1DB71B90}"/>
    <dgm:cxn modelId="{A6AD14E9-49AC-EF4C-80FA-2DBE45A24BB7}" type="presOf" srcId="{04F1D347-D0ED-4DD9-B213-D82F9D77892A}" destId="{A38D4E5E-6FC3-FE48-8A36-E3342BD34736}" srcOrd="0" destOrd="0" presId="urn:microsoft.com/office/officeart/2005/8/layout/vList2"/>
    <dgm:cxn modelId="{523FB3EB-93C9-4530-82F8-686C96C93D51}" srcId="{D5CB7A8F-E307-4AF9-AA4E-F32FFEB66981}" destId="{B705281E-3BDF-4CCE-A944-AB302E3B428E}" srcOrd="2" destOrd="0" parTransId="{04D81738-B8E6-4966-835A-D15BB8F30B11}" sibTransId="{FE80152A-A7B0-4EF7-8F18-B806B8F13702}"/>
    <dgm:cxn modelId="{AD4CCFF7-5D6F-AF40-96C7-464D7E452FA4}" type="presOf" srcId="{63FDABDB-ED89-7944-A5B7-972A80C5E354}" destId="{298CCECF-8DD7-DD4B-BFAD-B75AE24001B1}" srcOrd="0" destOrd="0" presId="urn:microsoft.com/office/officeart/2005/8/layout/vList2"/>
    <dgm:cxn modelId="{1E5A7B5F-97AF-8B40-97C3-A093C3C25280}" type="presParOf" srcId="{6D71531D-EC4F-A04E-9B2E-B794E2A38F18}" destId="{D6CDB753-044B-4073-938A-C072C6CD9374}" srcOrd="0" destOrd="0" presId="urn:microsoft.com/office/officeart/2005/8/layout/vList2"/>
    <dgm:cxn modelId="{4C81558A-F48A-D34C-B5B3-BBD7EDF9B051}" type="presParOf" srcId="{6D71531D-EC4F-A04E-9B2E-B794E2A38F18}" destId="{081B32ED-C90D-4CD4-AF3B-D9FC02D03BCA}" srcOrd="1" destOrd="0" presId="urn:microsoft.com/office/officeart/2005/8/layout/vList2"/>
    <dgm:cxn modelId="{008D76BB-D1AB-774A-A212-E85C2F8685DA}" type="presParOf" srcId="{6D71531D-EC4F-A04E-9B2E-B794E2A38F18}" destId="{9CF771D4-A10F-41FB-8CB4-A40E834FB9BF}" srcOrd="2" destOrd="0" presId="urn:microsoft.com/office/officeart/2005/8/layout/vList2"/>
    <dgm:cxn modelId="{63926DB0-DE58-F148-927E-653A5F5A68E7}" type="presParOf" srcId="{6D71531D-EC4F-A04E-9B2E-B794E2A38F18}" destId="{B1BA239B-72B8-41E2-A741-A3A168CC6E60}" srcOrd="3" destOrd="0" presId="urn:microsoft.com/office/officeart/2005/8/layout/vList2"/>
    <dgm:cxn modelId="{D57D074E-0C03-BF47-B26F-9BF118C3AEDD}" type="presParOf" srcId="{6D71531D-EC4F-A04E-9B2E-B794E2A38F18}" destId="{50A1CCB8-D209-9640-B08B-C40D9885F745}" srcOrd="4" destOrd="0" presId="urn:microsoft.com/office/officeart/2005/8/layout/vList2"/>
    <dgm:cxn modelId="{8BD99EDE-8E5F-C144-A55A-88D06257C373}" type="presParOf" srcId="{6D71531D-EC4F-A04E-9B2E-B794E2A38F18}" destId="{BF766DF4-0B40-5B47-8DB2-2DD644BBC35C}" srcOrd="5" destOrd="0" presId="urn:microsoft.com/office/officeart/2005/8/layout/vList2"/>
    <dgm:cxn modelId="{CCAA29DC-E3E7-7A41-9F0E-B00FC842B677}" type="presParOf" srcId="{6D71531D-EC4F-A04E-9B2E-B794E2A38F18}" destId="{A38D4E5E-6FC3-FE48-8A36-E3342BD34736}" srcOrd="6" destOrd="0" presId="urn:microsoft.com/office/officeart/2005/8/layout/vList2"/>
    <dgm:cxn modelId="{47F90FB8-6D25-C248-BE43-F9FD8E292A6D}" type="presParOf" srcId="{6D71531D-EC4F-A04E-9B2E-B794E2A38F18}" destId="{BE3BA18F-C568-1E45-8136-B8265EDF6E89}" srcOrd="7" destOrd="0" presId="urn:microsoft.com/office/officeart/2005/8/layout/vList2"/>
    <dgm:cxn modelId="{6D565906-B2D1-CC44-BAFD-1BAA7D0C303F}" type="presParOf" srcId="{6D71531D-EC4F-A04E-9B2E-B794E2A38F18}" destId="{7CB5A421-2AD5-3F43-A7C6-3ADFF4121501}" srcOrd="8" destOrd="0" presId="urn:microsoft.com/office/officeart/2005/8/layout/vList2"/>
    <dgm:cxn modelId="{E0FA3B59-D228-D144-913B-2FC242C59979}" type="presParOf" srcId="{6D71531D-EC4F-A04E-9B2E-B794E2A38F18}" destId="{506AF85F-2AA4-274B-AB59-A4EA7B7D4AF8}" srcOrd="9" destOrd="0" presId="urn:microsoft.com/office/officeart/2005/8/layout/vList2"/>
    <dgm:cxn modelId="{AAEB3413-979B-D04D-A816-215E8A2E1A7F}" type="presParOf" srcId="{6D71531D-EC4F-A04E-9B2E-B794E2A38F18}" destId="{298CCECF-8DD7-DD4B-BFAD-B75AE24001B1}" srcOrd="10" destOrd="0" presId="urn:microsoft.com/office/officeart/2005/8/layout/vList2"/>
    <dgm:cxn modelId="{B579D535-6242-8D4D-9CAD-873C9A755CD2}" type="presParOf" srcId="{6D71531D-EC4F-A04E-9B2E-B794E2A38F18}" destId="{59904765-2E24-A948-93F8-531959372993}" srcOrd="11" destOrd="0" presId="urn:microsoft.com/office/officeart/2005/8/layout/vList2"/>
    <dgm:cxn modelId="{298D4FD4-F8A6-C542-90C8-A897F5D7DBE7}" type="presParOf" srcId="{6D71531D-EC4F-A04E-9B2E-B794E2A38F18}" destId="{873487A1-1555-5849-9ADC-C3D4A2C0295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168E63-E694-9B43-97B7-CB96567A1F27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D1D2CB-26D6-3E42-8C0F-C83B1C30CF30}">
      <dgm:prSet/>
      <dgm:spPr/>
      <dgm:t>
        <a:bodyPr/>
        <a:lstStyle/>
        <a:p>
          <a:r>
            <a:rPr lang="en-US"/>
            <a:t>Delegate Tasks</a:t>
          </a:r>
        </a:p>
      </dgm:t>
    </dgm:pt>
    <dgm:pt modelId="{9CB77452-CC9A-554C-8AB3-C39939376DF2}" type="parTrans" cxnId="{357BDA6C-1E66-F346-A206-B42698004910}">
      <dgm:prSet/>
      <dgm:spPr/>
      <dgm:t>
        <a:bodyPr/>
        <a:lstStyle/>
        <a:p>
          <a:endParaRPr lang="en-US"/>
        </a:p>
      </dgm:t>
    </dgm:pt>
    <dgm:pt modelId="{71C27F0F-EC1B-1A41-9D74-982E0A414F07}" type="sibTrans" cxnId="{357BDA6C-1E66-F346-A206-B42698004910}">
      <dgm:prSet/>
      <dgm:spPr/>
      <dgm:t>
        <a:bodyPr/>
        <a:lstStyle/>
        <a:p>
          <a:endParaRPr lang="en-US"/>
        </a:p>
      </dgm:t>
    </dgm:pt>
    <dgm:pt modelId="{DDD0440F-5998-514E-9189-4709BE21BADF}">
      <dgm:prSet/>
      <dgm:spPr/>
      <dgm:t>
        <a:bodyPr/>
        <a:lstStyle/>
        <a:p>
          <a:r>
            <a:rPr lang="en-US"/>
            <a:t>Individual Exploration</a:t>
          </a:r>
        </a:p>
      </dgm:t>
    </dgm:pt>
    <dgm:pt modelId="{6ADC7B0E-AE19-374F-8986-DB7DCE444475}" type="parTrans" cxnId="{5DF6F154-4F10-1844-8E02-E65F3E566260}">
      <dgm:prSet/>
      <dgm:spPr/>
      <dgm:t>
        <a:bodyPr/>
        <a:lstStyle/>
        <a:p>
          <a:endParaRPr lang="en-US"/>
        </a:p>
      </dgm:t>
    </dgm:pt>
    <dgm:pt modelId="{6F46ACFA-AC47-8A4B-B4BA-A26CAF57EDD6}" type="sibTrans" cxnId="{5DF6F154-4F10-1844-8E02-E65F3E566260}">
      <dgm:prSet/>
      <dgm:spPr/>
      <dgm:t>
        <a:bodyPr/>
        <a:lstStyle/>
        <a:p>
          <a:endParaRPr lang="en-US"/>
        </a:p>
      </dgm:t>
    </dgm:pt>
    <dgm:pt modelId="{D14FF33C-C233-184B-BD3A-1FB3FB666FC8}">
      <dgm:prSet/>
      <dgm:spPr/>
      <dgm:t>
        <a:bodyPr/>
        <a:lstStyle/>
        <a:p>
          <a:r>
            <a:rPr lang="en-US"/>
            <a:t>Discuss ideas/ Feedback</a:t>
          </a:r>
        </a:p>
      </dgm:t>
    </dgm:pt>
    <dgm:pt modelId="{05FF2B3B-BAE0-C54E-96F8-4FCCBDD207C9}" type="parTrans" cxnId="{08396363-FCA4-B04E-9DCD-FF5A8049DC2A}">
      <dgm:prSet/>
      <dgm:spPr/>
      <dgm:t>
        <a:bodyPr/>
        <a:lstStyle/>
        <a:p>
          <a:endParaRPr lang="en-US"/>
        </a:p>
      </dgm:t>
    </dgm:pt>
    <dgm:pt modelId="{161C5D91-BF04-224D-A9B0-0368246FF7FB}" type="sibTrans" cxnId="{08396363-FCA4-B04E-9DCD-FF5A8049DC2A}">
      <dgm:prSet/>
      <dgm:spPr/>
      <dgm:t>
        <a:bodyPr/>
        <a:lstStyle/>
        <a:p>
          <a:endParaRPr lang="en-US"/>
        </a:p>
      </dgm:t>
    </dgm:pt>
    <dgm:pt modelId="{57513436-85C6-EF42-B8A8-FAD8A72A3F5C}">
      <dgm:prSet/>
      <dgm:spPr/>
      <dgm:t>
        <a:bodyPr/>
        <a:lstStyle/>
        <a:p>
          <a:r>
            <a:rPr lang="en-US"/>
            <a:t>Assess next steps</a:t>
          </a:r>
        </a:p>
      </dgm:t>
    </dgm:pt>
    <dgm:pt modelId="{EE027AA8-E491-6B42-A56A-B2FF8F63F399}" type="parTrans" cxnId="{BF8F68D8-85A5-9844-B9CA-27ADA76DE236}">
      <dgm:prSet/>
      <dgm:spPr/>
      <dgm:t>
        <a:bodyPr/>
        <a:lstStyle/>
        <a:p>
          <a:endParaRPr lang="en-US"/>
        </a:p>
      </dgm:t>
    </dgm:pt>
    <dgm:pt modelId="{C48DD48E-D75A-2E4C-97E5-EFE469BF084D}" type="sibTrans" cxnId="{BF8F68D8-85A5-9844-B9CA-27ADA76DE236}">
      <dgm:prSet/>
      <dgm:spPr/>
      <dgm:t>
        <a:bodyPr/>
        <a:lstStyle/>
        <a:p>
          <a:endParaRPr lang="en-US"/>
        </a:p>
      </dgm:t>
    </dgm:pt>
    <dgm:pt modelId="{79E8B24A-828E-B045-BA2B-4E669C381A57}" type="pres">
      <dgm:prSet presAssocID="{65168E63-E694-9B43-97B7-CB96567A1F27}" presName="cycle" presStyleCnt="0">
        <dgm:presLayoutVars>
          <dgm:dir/>
          <dgm:resizeHandles val="exact"/>
        </dgm:presLayoutVars>
      </dgm:prSet>
      <dgm:spPr/>
    </dgm:pt>
    <dgm:pt modelId="{0299D81E-83EB-0A42-A5E7-EDE8704AF865}" type="pres">
      <dgm:prSet presAssocID="{A6D1D2CB-26D6-3E42-8C0F-C83B1C30CF30}" presName="node" presStyleLbl="node1" presStyleIdx="0" presStyleCnt="4">
        <dgm:presLayoutVars>
          <dgm:bulletEnabled val="1"/>
        </dgm:presLayoutVars>
      </dgm:prSet>
      <dgm:spPr/>
    </dgm:pt>
    <dgm:pt modelId="{535E4D4A-D145-5A4B-869D-F4260907F2B4}" type="pres">
      <dgm:prSet presAssocID="{71C27F0F-EC1B-1A41-9D74-982E0A414F07}" presName="sibTrans" presStyleLbl="sibTrans2D1" presStyleIdx="0" presStyleCnt="4"/>
      <dgm:spPr/>
    </dgm:pt>
    <dgm:pt modelId="{D6295103-1B3C-3D46-8862-C863F86A2423}" type="pres">
      <dgm:prSet presAssocID="{71C27F0F-EC1B-1A41-9D74-982E0A414F07}" presName="connectorText" presStyleLbl="sibTrans2D1" presStyleIdx="0" presStyleCnt="4"/>
      <dgm:spPr/>
    </dgm:pt>
    <dgm:pt modelId="{A2F2BE1C-9942-A746-B020-4C8C528EBE87}" type="pres">
      <dgm:prSet presAssocID="{DDD0440F-5998-514E-9189-4709BE21BADF}" presName="node" presStyleLbl="node1" presStyleIdx="1" presStyleCnt="4">
        <dgm:presLayoutVars>
          <dgm:bulletEnabled val="1"/>
        </dgm:presLayoutVars>
      </dgm:prSet>
      <dgm:spPr/>
    </dgm:pt>
    <dgm:pt modelId="{EBE8C746-50B9-FC4F-B126-A1C8FDE5455C}" type="pres">
      <dgm:prSet presAssocID="{6F46ACFA-AC47-8A4B-B4BA-A26CAF57EDD6}" presName="sibTrans" presStyleLbl="sibTrans2D1" presStyleIdx="1" presStyleCnt="4"/>
      <dgm:spPr/>
    </dgm:pt>
    <dgm:pt modelId="{1BAD6759-4F95-3648-9DC5-69585AA5FC73}" type="pres">
      <dgm:prSet presAssocID="{6F46ACFA-AC47-8A4B-B4BA-A26CAF57EDD6}" presName="connectorText" presStyleLbl="sibTrans2D1" presStyleIdx="1" presStyleCnt="4"/>
      <dgm:spPr/>
    </dgm:pt>
    <dgm:pt modelId="{B269657A-5B9F-9044-B8F4-C306A316BA82}" type="pres">
      <dgm:prSet presAssocID="{D14FF33C-C233-184B-BD3A-1FB3FB666FC8}" presName="node" presStyleLbl="node1" presStyleIdx="2" presStyleCnt="4">
        <dgm:presLayoutVars>
          <dgm:bulletEnabled val="1"/>
        </dgm:presLayoutVars>
      </dgm:prSet>
      <dgm:spPr/>
    </dgm:pt>
    <dgm:pt modelId="{F8023882-FA5F-084C-8384-71D922D9D99F}" type="pres">
      <dgm:prSet presAssocID="{161C5D91-BF04-224D-A9B0-0368246FF7FB}" presName="sibTrans" presStyleLbl="sibTrans2D1" presStyleIdx="2" presStyleCnt="4"/>
      <dgm:spPr/>
    </dgm:pt>
    <dgm:pt modelId="{9124BFA9-2E27-C546-8848-190A7BC649DE}" type="pres">
      <dgm:prSet presAssocID="{161C5D91-BF04-224D-A9B0-0368246FF7FB}" presName="connectorText" presStyleLbl="sibTrans2D1" presStyleIdx="2" presStyleCnt="4"/>
      <dgm:spPr/>
    </dgm:pt>
    <dgm:pt modelId="{192B26BE-F609-9D4F-9C55-D9293C2BF372}" type="pres">
      <dgm:prSet presAssocID="{57513436-85C6-EF42-B8A8-FAD8A72A3F5C}" presName="node" presStyleLbl="node1" presStyleIdx="3" presStyleCnt="4">
        <dgm:presLayoutVars>
          <dgm:bulletEnabled val="1"/>
        </dgm:presLayoutVars>
      </dgm:prSet>
      <dgm:spPr/>
    </dgm:pt>
    <dgm:pt modelId="{BA454AAA-5486-384E-A97D-ABA03F6A3D55}" type="pres">
      <dgm:prSet presAssocID="{C48DD48E-D75A-2E4C-97E5-EFE469BF084D}" presName="sibTrans" presStyleLbl="sibTrans2D1" presStyleIdx="3" presStyleCnt="4"/>
      <dgm:spPr/>
    </dgm:pt>
    <dgm:pt modelId="{26B65C28-378A-504B-BB81-B50FE1CC1044}" type="pres">
      <dgm:prSet presAssocID="{C48DD48E-D75A-2E4C-97E5-EFE469BF084D}" presName="connectorText" presStyleLbl="sibTrans2D1" presStyleIdx="3" presStyleCnt="4"/>
      <dgm:spPr/>
    </dgm:pt>
  </dgm:ptLst>
  <dgm:cxnLst>
    <dgm:cxn modelId="{A7FC6030-5B75-F74F-9CD7-93D9CD858C4B}" type="presOf" srcId="{65168E63-E694-9B43-97B7-CB96567A1F27}" destId="{79E8B24A-828E-B045-BA2B-4E669C381A57}" srcOrd="0" destOrd="0" presId="urn:microsoft.com/office/officeart/2005/8/layout/cycle2"/>
    <dgm:cxn modelId="{57E8A751-A0EC-F34D-B96F-9E10C785AEC5}" type="presOf" srcId="{C48DD48E-D75A-2E4C-97E5-EFE469BF084D}" destId="{26B65C28-378A-504B-BB81-B50FE1CC1044}" srcOrd="1" destOrd="0" presId="urn:microsoft.com/office/officeart/2005/8/layout/cycle2"/>
    <dgm:cxn modelId="{5DF6F154-4F10-1844-8E02-E65F3E566260}" srcId="{65168E63-E694-9B43-97B7-CB96567A1F27}" destId="{DDD0440F-5998-514E-9189-4709BE21BADF}" srcOrd="1" destOrd="0" parTransId="{6ADC7B0E-AE19-374F-8986-DB7DCE444475}" sibTransId="{6F46ACFA-AC47-8A4B-B4BA-A26CAF57EDD6}"/>
    <dgm:cxn modelId="{B58F6955-D946-D44E-9DDE-E5EDD4115CE7}" type="presOf" srcId="{161C5D91-BF04-224D-A9B0-0368246FF7FB}" destId="{F8023882-FA5F-084C-8384-71D922D9D99F}" srcOrd="0" destOrd="0" presId="urn:microsoft.com/office/officeart/2005/8/layout/cycle2"/>
    <dgm:cxn modelId="{3EBBB75A-5CE7-3C42-A99C-84C674A4940B}" type="presOf" srcId="{C48DD48E-D75A-2E4C-97E5-EFE469BF084D}" destId="{BA454AAA-5486-384E-A97D-ABA03F6A3D55}" srcOrd="0" destOrd="0" presId="urn:microsoft.com/office/officeart/2005/8/layout/cycle2"/>
    <dgm:cxn modelId="{B5B3985D-5776-C540-88DD-251B46650889}" type="presOf" srcId="{161C5D91-BF04-224D-A9B0-0368246FF7FB}" destId="{9124BFA9-2E27-C546-8848-190A7BC649DE}" srcOrd="1" destOrd="0" presId="urn:microsoft.com/office/officeart/2005/8/layout/cycle2"/>
    <dgm:cxn modelId="{08396363-FCA4-B04E-9DCD-FF5A8049DC2A}" srcId="{65168E63-E694-9B43-97B7-CB96567A1F27}" destId="{D14FF33C-C233-184B-BD3A-1FB3FB666FC8}" srcOrd="2" destOrd="0" parTransId="{05FF2B3B-BAE0-C54E-96F8-4FCCBDD207C9}" sibTransId="{161C5D91-BF04-224D-A9B0-0368246FF7FB}"/>
    <dgm:cxn modelId="{8C88C867-CE1A-DD4A-8B8F-CF9354FCFF10}" type="presOf" srcId="{71C27F0F-EC1B-1A41-9D74-982E0A414F07}" destId="{D6295103-1B3C-3D46-8862-C863F86A2423}" srcOrd="1" destOrd="0" presId="urn:microsoft.com/office/officeart/2005/8/layout/cycle2"/>
    <dgm:cxn modelId="{357BDA6C-1E66-F346-A206-B42698004910}" srcId="{65168E63-E694-9B43-97B7-CB96567A1F27}" destId="{A6D1D2CB-26D6-3E42-8C0F-C83B1C30CF30}" srcOrd="0" destOrd="0" parTransId="{9CB77452-CC9A-554C-8AB3-C39939376DF2}" sibTransId="{71C27F0F-EC1B-1A41-9D74-982E0A414F07}"/>
    <dgm:cxn modelId="{63AB7592-8221-A548-98E7-C1F150003C33}" type="presOf" srcId="{6F46ACFA-AC47-8A4B-B4BA-A26CAF57EDD6}" destId="{EBE8C746-50B9-FC4F-B126-A1C8FDE5455C}" srcOrd="0" destOrd="0" presId="urn:microsoft.com/office/officeart/2005/8/layout/cycle2"/>
    <dgm:cxn modelId="{3F5F82AE-06A7-6342-B470-D49E1CABEAE8}" type="presOf" srcId="{57513436-85C6-EF42-B8A8-FAD8A72A3F5C}" destId="{192B26BE-F609-9D4F-9C55-D9293C2BF372}" srcOrd="0" destOrd="0" presId="urn:microsoft.com/office/officeart/2005/8/layout/cycle2"/>
    <dgm:cxn modelId="{9B459ECE-D469-314C-9955-274FE7FAB5AB}" type="presOf" srcId="{71C27F0F-EC1B-1A41-9D74-982E0A414F07}" destId="{535E4D4A-D145-5A4B-869D-F4260907F2B4}" srcOrd="0" destOrd="0" presId="urn:microsoft.com/office/officeart/2005/8/layout/cycle2"/>
    <dgm:cxn modelId="{BF8F68D8-85A5-9844-B9CA-27ADA76DE236}" srcId="{65168E63-E694-9B43-97B7-CB96567A1F27}" destId="{57513436-85C6-EF42-B8A8-FAD8A72A3F5C}" srcOrd="3" destOrd="0" parTransId="{EE027AA8-E491-6B42-A56A-B2FF8F63F399}" sibTransId="{C48DD48E-D75A-2E4C-97E5-EFE469BF084D}"/>
    <dgm:cxn modelId="{CE6FA3DC-37BA-F144-AF9A-2ADB5E29826E}" type="presOf" srcId="{6F46ACFA-AC47-8A4B-B4BA-A26CAF57EDD6}" destId="{1BAD6759-4F95-3648-9DC5-69585AA5FC73}" srcOrd="1" destOrd="0" presId="urn:microsoft.com/office/officeart/2005/8/layout/cycle2"/>
    <dgm:cxn modelId="{F583C3DC-84B8-8248-8E12-49971A9A4101}" type="presOf" srcId="{A6D1D2CB-26D6-3E42-8C0F-C83B1C30CF30}" destId="{0299D81E-83EB-0A42-A5E7-EDE8704AF865}" srcOrd="0" destOrd="0" presId="urn:microsoft.com/office/officeart/2005/8/layout/cycle2"/>
    <dgm:cxn modelId="{944EC3EA-B2D9-534C-808F-5E1220A731C7}" type="presOf" srcId="{D14FF33C-C233-184B-BD3A-1FB3FB666FC8}" destId="{B269657A-5B9F-9044-B8F4-C306A316BA82}" srcOrd="0" destOrd="0" presId="urn:microsoft.com/office/officeart/2005/8/layout/cycle2"/>
    <dgm:cxn modelId="{7303C0FB-30C0-AF46-A201-5B56148B77C4}" type="presOf" srcId="{DDD0440F-5998-514E-9189-4709BE21BADF}" destId="{A2F2BE1C-9942-A746-B020-4C8C528EBE87}" srcOrd="0" destOrd="0" presId="urn:microsoft.com/office/officeart/2005/8/layout/cycle2"/>
    <dgm:cxn modelId="{1CDB29D3-57A8-EE49-A48F-F7006A563E53}" type="presParOf" srcId="{79E8B24A-828E-B045-BA2B-4E669C381A57}" destId="{0299D81E-83EB-0A42-A5E7-EDE8704AF865}" srcOrd="0" destOrd="0" presId="urn:microsoft.com/office/officeart/2005/8/layout/cycle2"/>
    <dgm:cxn modelId="{C031EB2F-7BB8-5D44-BE71-C509D40EF6EE}" type="presParOf" srcId="{79E8B24A-828E-B045-BA2B-4E669C381A57}" destId="{535E4D4A-D145-5A4B-869D-F4260907F2B4}" srcOrd="1" destOrd="0" presId="urn:microsoft.com/office/officeart/2005/8/layout/cycle2"/>
    <dgm:cxn modelId="{9C52BDE8-7584-0D4F-8546-395672BBE28F}" type="presParOf" srcId="{535E4D4A-D145-5A4B-869D-F4260907F2B4}" destId="{D6295103-1B3C-3D46-8862-C863F86A2423}" srcOrd="0" destOrd="0" presId="urn:microsoft.com/office/officeart/2005/8/layout/cycle2"/>
    <dgm:cxn modelId="{D19CFD78-A2F0-994A-B81B-6BFD8BC42A77}" type="presParOf" srcId="{79E8B24A-828E-B045-BA2B-4E669C381A57}" destId="{A2F2BE1C-9942-A746-B020-4C8C528EBE87}" srcOrd="2" destOrd="0" presId="urn:microsoft.com/office/officeart/2005/8/layout/cycle2"/>
    <dgm:cxn modelId="{506919BB-B6C1-3444-87FF-A3B86E13CC4C}" type="presParOf" srcId="{79E8B24A-828E-B045-BA2B-4E669C381A57}" destId="{EBE8C746-50B9-FC4F-B126-A1C8FDE5455C}" srcOrd="3" destOrd="0" presId="urn:microsoft.com/office/officeart/2005/8/layout/cycle2"/>
    <dgm:cxn modelId="{CF9109D2-6CA6-E243-AC0A-58812945CFC8}" type="presParOf" srcId="{EBE8C746-50B9-FC4F-B126-A1C8FDE5455C}" destId="{1BAD6759-4F95-3648-9DC5-69585AA5FC73}" srcOrd="0" destOrd="0" presId="urn:microsoft.com/office/officeart/2005/8/layout/cycle2"/>
    <dgm:cxn modelId="{CA51F82F-89D3-0642-90E8-7868692CE17A}" type="presParOf" srcId="{79E8B24A-828E-B045-BA2B-4E669C381A57}" destId="{B269657A-5B9F-9044-B8F4-C306A316BA82}" srcOrd="4" destOrd="0" presId="urn:microsoft.com/office/officeart/2005/8/layout/cycle2"/>
    <dgm:cxn modelId="{9231D8E9-84E5-E741-97D7-C97F10AEB518}" type="presParOf" srcId="{79E8B24A-828E-B045-BA2B-4E669C381A57}" destId="{F8023882-FA5F-084C-8384-71D922D9D99F}" srcOrd="5" destOrd="0" presId="urn:microsoft.com/office/officeart/2005/8/layout/cycle2"/>
    <dgm:cxn modelId="{40C1E057-037D-514D-9ACE-C34D38FC9141}" type="presParOf" srcId="{F8023882-FA5F-084C-8384-71D922D9D99F}" destId="{9124BFA9-2E27-C546-8848-190A7BC649DE}" srcOrd="0" destOrd="0" presId="urn:microsoft.com/office/officeart/2005/8/layout/cycle2"/>
    <dgm:cxn modelId="{2391E871-EEB5-904D-8A00-96F996732576}" type="presParOf" srcId="{79E8B24A-828E-B045-BA2B-4E669C381A57}" destId="{192B26BE-F609-9D4F-9C55-D9293C2BF372}" srcOrd="6" destOrd="0" presId="urn:microsoft.com/office/officeart/2005/8/layout/cycle2"/>
    <dgm:cxn modelId="{144676F3-7775-6E4C-8C7F-6D09292F5EEA}" type="presParOf" srcId="{79E8B24A-828E-B045-BA2B-4E669C381A57}" destId="{BA454AAA-5486-384E-A97D-ABA03F6A3D55}" srcOrd="7" destOrd="0" presId="urn:microsoft.com/office/officeart/2005/8/layout/cycle2"/>
    <dgm:cxn modelId="{A1E7A687-DF15-2946-BBCA-31E53632CA4F}" type="presParOf" srcId="{BA454AAA-5486-384E-A97D-ABA03F6A3D55}" destId="{26B65C28-378A-504B-BB81-B50FE1CC104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763BF5-C925-458E-B06C-400CBA44E1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2C1651-CBD0-4EAA-A99C-668E76CFEACE}">
      <dgm:prSet/>
      <dgm:spPr/>
      <dgm:t>
        <a:bodyPr/>
        <a:lstStyle/>
        <a:p>
          <a:r>
            <a:rPr lang="en-US"/>
            <a:t>To identify the strength of our independent variable</a:t>
          </a:r>
        </a:p>
      </dgm:t>
    </dgm:pt>
    <dgm:pt modelId="{BF379F96-67F3-4D8D-91F2-6C3FFFAA1A6B}" type="parTrans" cxnId="{52A753BD-A530-4FCE-ABB8-A962C6FBB4F4}">
      <dgm:prSet/>
      <dgm:spPr/>
      <dgm:t>
        <a:bodyPr/>
        <a:lstStyle/>
        <a:p>
          <a:endParaRPr lang="en-US"/>
        </a:p>
      </dgm:t>
    </dgm:pt>
    <dgm:pt modelId="{96C2D33C-8B16-4336-A26D-A17B1B8B81D4}" type="sibTrans" cxnId="{52A753BD-A530-4FCE-ABB8-A962C6FBB4F4}">
      <dgm:prSet/>
      <dgm:spPr/>
      <dgm:t>
        <a:bodyPr/>
        <a:lstStyle/>
        <a:p>
          <a:endParaRPr lang="en-US"/>
        </a:p>
      </dgm:t>
    </dgm:pt>
    <dgm:pt modelId="{73234AA6-5395-483E-B175-992844D62C25}">
      <dgm:prSet/>
      <dgm:spPr/>
      <dgm:t>
        <a:bodyPr/>
        <a:lstStyle/>
        <a:p>
          <a:r>
            <a:rPr lang="en-US"/>
            <a:t>Our data works well only with the linear regression modelling</a:t>
          </a:r>
        </a:p>
      </dgm:t>
    </dgm:pt>
    <dgm:pt modelId="{3938708E-1497-44C2-B2FD-CED6C49C6A48}" type="parTrans" cxnId="{9056EE4C-792C-436B-B210-EEF24A58155C}">
      <dgm:prSet/>
      <dgm:spPr/>
      <dgm:t>
        <a:bodyPr/>
        <a:lstStyle/>
        <a:p>
          <a:endParaRPr lang="en-US"/>
        </a:p>
      </dgm:t>
    </dgm:pt>
    <dgm:pt modelId="{5A8BF798-FBCF-4D26-B802-465E55DB68CA}" type="sibTrans" cxnId="{9056EE4C-792C-436B-B210-EEF24A58155C}">
      <dgm:prSet/>
      <dgm:spPr/>
      <dgm:t>
        <a:bodyPr/>
        <a:lstStyle/>
        <a:p>
          <a:endParaRPr lang="en-US"/>
        </a:p>
      </dgm:t>
    </dgm:pt>
    <dgm:pt modelId="{B8E1116D-F289-4BF6-8BDD-1E4464E67CDB}">
      <dgm:prSet/>
      <dgm:spPr/>
      <dgm:t>
        <a:bodyPr/>
        <a:lstStyle/>
        <a:p>
          <a:r>
            <a:rPr lang="en-US"/>
            <a:t>Other models are harder to understand with our data.</a:t>
          </a:r>
        </a:p>
      </dgm:t>
    </dgm:pt>
    <dgm:pt modelId="{0DC1BBA2-4945-4BAB-8B54-D17DDC4ABA3E}" type="parTrans" cxnId="{3C95BA5D-BE86-4F0D-9B43-BCAB39A0411D}">
      <dgm:prSet/>
      <dgm:spPr/>
      <dgm:t>
        <a:bodyPr/>
        <a:lstStyle/>
        <a:p>
          <a:endParaRPr lang="en-US"/>
        </a:p>
      </dgm:t>
    </dgm:pt>
    <dgm:pt modelId="{5B9D36EB-8902-4BCA-A83C-F45C7CF9CC7E}" type="sibTrans" cxnId="{3C95BA5D-BE86-4F0D-9B43-BCAB39A0411D}">
      <dgm:prSet/>
      <dgm:spPr/>
      <dgm:t>
        <a:bodyPr/>
        <a:lstStyle/>
        <a:p>
          <a:endParaRPr lang="en-US"/>
        </a:p>
      </dgm:t>
    </dgm:pt>
    <dgm:pt modelId="{550A7800-31B0-4CD8-AB01-06FCD4674E5F}" type="pres">
      <dgm:prSet presAssocID="{4F763BF5-C925-458E-B06C-400CBA44E17C}" presName="linear" presStyleCnt="0">
        <dgm:presLayoutVars>
          <dgm:animLvl val="lvl"/>
          <dgm:resizeHandles val="exact"/>
        </dgm:presLayoutVars>
      </dgm:prSet>
      <dgm:spPr/>
    </dgm:pt>
    <dgm:pt modelId="{A9A92B30-6927-40E9-BBD1-A4BB1C24BA16}" type="pres">
      <dgm:prSet presAssocID="{D32C1651-CBD0-4EAA-A99C-668E76CFEAC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7C1C50-7FD0-4FA3-B390-7C5E544802E7}" type="pres">
      <dgm:prSet presAssocID="{96C2D33C-8B16-4336-A26D-A17B1B8B81D4}" presName="spacer" presStyleCnt="0"/>
      <dgm:spPr/>
    </dgm:pt>
    <dgm:pt modelId="{C2CA5CC8-3252-464B-AD47-C4838F56F88A}" type="pres">
      <dgm:prSet presAssocID="{73234AA6-5395-483E-B175-992844D62C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97527FA-E29C-4B8E-BAA0-BC23FDC78DB5}" type="pres">
      <dgm:prSet presAssocID="{5A8BF798-FBCF-4D26-B802-465E55DB68CA}" presName="spacer" presStyleCnt="0"/>
      <dgm:spPr/>
    </dgm:pt>
    <dgm:pt modelId="{B73635A3-E85C-4382-9CA6-3CCD54ADAA92}" type="pres">
      <dgm:prSet presAssocID="{B8E1116D-F289-4BF6-8BDD-1E4464E67CD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2A06A26-03CD-4D0A-BC5F-8B4FE7D0C99E}" type="presOf" srcId="{4F763BF5-C925-458E-B06C-400CBA44E17C}" destId="{550A7800-31B0-4CD8-AB01-06FCD4674E5F}" srcOrd="0" destOrd="0" presId="urn:microsoft.com/office/officeart/2005/8/layout/vList2"/>
    <dgm:cxn modelId="{9056EE4C-792C-436B-B210-EEF24A58155C}" srcId="{4F763BF5-C925-458E-B06C-400CBA44E17C}" destId="{73234AA6-5395-483E-B175-992844D62C25}" srcOrd="1" destOrd="0" parTransId="{3938708E-1497-44C2-B2FD-CED6C49C6A48}" sibTransId="{5A8BF798-FBCF-4D26-B802-465E55DB68CA}"/>
    <dgm:cxn modelId="{3C95BA5D-BE86-4F0D-9B43-BCAB39A0411D}" srcId="{4F763BF5-C925-458E-B06C-400CBA44E17C}" destId="{B8E1116D-F289-4BF6-8BDD-1E4464E67CDB}" srcOrd="2" destOrd="0" parTransId="{0DC1BBA2-4945-4BAB-8B54-D17DDC4ABA3E}" sibTransId="{5B9D36EB-8902-4BCA-A83C-F45C7CF9CC7E}"/>
    <dgm:cxn modelId="{263BCD7E-1EFB-483E-B951-90DB6554F209}" type="presOf" srcId="{B8E1116D-F289-4BF6-8BDD-1E4464E67CDB}" destId="{B73635A3-E85C-4382-9CA6-3CCD54ADAA92}" srcOrd="0" destOrd="0" presId="urn:microsoft.com/office/officeart/2005/8/layout/vList2"/>
    <dgm:cxn modelId="{52A753BD-A530-4FCE-ABB8-A962C6FBB4F4}" srcId="{4F763BF5-C925-458E-B06C-400CBA44E17C}" destId="{D32C1651-CBD0-4EAA-A99C-668E76CFEACE}" srcOrd="0" destOrd="0" parTransId="{BF379F96-67F3-4D8D-91F2-6C3FFFAA1A6B}" sibTransId="{96C2D33C-8B16-4336-A26D-A17B1B8B81D4}"/>
    <dgm:cxn modelId="{7B6AD4F8-985B-4F48-9887-C2D09AD87628}" type="presOf" srcId="{73234AA6-5395-483E-B175-992844D62C25}" destId="{C2CA5CC8-3252-464B-AD47-C4838F56F88A}" srcOrd="0" destOrd="0" presId="urn:microsoft.com/office/officeart/2005/8/layout/vList2"/>
    <dgm:cxn modelId="{F0337FFD-15FE-47CF-856B-58AB824FF8DF}" type="presOf" srcId="{D32C1651-CBD0-4EAA-A99C-668E76CFEACE}" destId="{A9A92B30-6927-40E9-BBD1-A4BB1C24BA16}" srcOrd="0" destOrd="0" presId="urn:microsoft.com/office/officeart/2005/8/layout/vList2"/>
    <dgm:cxn modelId="{E5D7F7CD-2615-4ADB-9F52-6FC9A181599C}" type="presParOf" srcId="{550A7800-31B0-4CD8-AB01-06FCD4674E5F}" destId="{A9A92B30-6927-40E9-BBD1-A4BB1C24BA16}" srcOrd="0" destOrd="0" presId="urn:microsoft.com/office/officeart/2005/8/layout/vList2"/>
    <dgm:cxn modelId="{A0A5F24F-5D11-4940-AFE4-1E322EAFBE53}" type="presParOf" srcId="{550A7800-31B0-4CD8-AB01-06FCD4674E5F}" destId="{1C7C1C50-7FD0-4FA3-B390-7C5E544802E7}" srcOrd="1" destOrd="0" presId="urn:microsoft.com/office/officeart/2005/8/layout/vList2"/>
    <dgm:cxn modelId="{290D2D31-1DED-4C0C-9AAD-4B327B9A9E35}" type="presParOf" srcId="{550A7800-31B0-4CD8-AB01-06FCD4674E5F}" destId="{C2CA5CC8-3252-464B-AD47-C4838F56F88A}" srcOrd="2" destOrd="0" presId="urn:microsoft.com/office/officeart/2005/8/layout/vList2"/>
    <dgm:cxn modelId="{D1E824AA-13B1-448E-AB64-406CAA5B0FBB}" type="presParOf" srcId="{550A7800-31B0-4CD8-AB01-06FCD4674E5F}" destId="{697527FA-E29C-4B8E-BAA0-BC23FDC78DB5}" srcOrd="3" destOrd="0" presId="urn:microsoft.com/office/officeart/2005/8/layout/vList2"/>
    <dgm:cxn modelId="{CAE30C54-B190-4396-A668-A14F28B7F772}" type="presParOf" srcId="{550A7800-31B0-4CD8-AB01-06FCD4674E5F}" destId="{B73635A3-E85C-4382-9CA6-3CCD54ADAA9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510DCE5-161C-4B43-AE35-1F009307276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36C12E6-1AB3-4E24-A3E5-8305BDC1A06F}">
      <dgm:prSet/>
      <dgm:spPr/>
      <dgm:t>
        <a:bodyPr/>
        <a:lstStyle/>
        <a:p>
          <a:r>
            <a:rPr lang="en-US"/>
            <a:t>Criteria for Analysis:</a:t>
          </a:r>
        </a:p>
      </dgm:t>
    </dgm:pt>
    <dgm:pt modelId="{02CE6C74-E848-4ED2-9417-56C5E7D4C83B}" type="parTrans" cxnId="{1333186D-856E-4138-B222-88A2B98EEE6A}">
      <dgm:prSet/>
      <dgm:spPr/>
      <dgm:t>
        <a:bodyPr/>
        <a:lstStyle/>
        <a:p>
          <a:endParaRPr lang="en-US"/>
        </a:p>
      </dgm:t>
    </dgm:pt>
    <dgm:pt modelId="{96EC03E1-2E6D-49C5-A108-8FE239D4444F}" type="sibTrans" cxnId="{1333186D-856E-4138-B222-88A2B98EEE6A}">
      <dgm:prSet/>
      <dgm:spPr/>
      <dgm:t>
        <a:bodyPr/>
        <a:lstStyle/>
        <a:p>
          <a:endParaRPr lang="en-US"/>
        </a:p>
      </dgm:t>
    </dgm:pt>
    <dgm:pt modelId="{56E5F147-0740-4694-A013-1D376E8C4FFB}">
      <dgm:prSet/>
      <dgm:spPr/>
      <dgm:t>
        <a:bodyPr/>
        <a:lstStyle/>
        <a:p>
          <a:r>
            <a:rPr lang="en-US"/>
            <a:t>The mean of residuals is 0.</a:t>
          </a:r>
        </a:p>
      </dgm:t>
    </dgm:pt>
    <dgm:pt modelId="{2140B297-FF0F-46A1-9BF9-6953648DFDAD}" type="parTrans" cxnId="{B6CF7F76-409D-413D-8ED4-1016CBF9731D}">
      <dgm:prSet/>
      <dgm:spPr/>
      <dgm:t>
        <a:bodyPr/>
        <a:lstStyle/>
        <a:p>
          <a:endParaRPr lang="en-US"/>
        </a:p>
      </dgm:t>
    </dgm:pt>
    <dgm:pt modelId="{2B1859E3-134E-4802-9215-A54951E0DA40}" type="sibTrans" cxnId="{B6CF7F76-409D-413D-8ED4-1016CBF9731D}">
      <dgm:prSet/>
      <dgm:spPr/>
      <dgm:t>
        <a:bodyPr/>
        <a:lstStyle/>
        <a:p>
          <a:endParaRPr lang="en-US"/>
        </a:p>
      </dgm:t>
    </dgm:pt>
    <dgm:pt modelId="{27CEC9FC-224C-4364-967F-E659337AA77D}">
      <dgm:prSet/>
      <dgm:spPr/>
      <dgm:t>
        <a:bodyPr/>
        <a:lstStyle/>
        <a:p>
          <a:r>
            <a:rPr lang="en-US"/>
            <a:t>The distribution of residuals is normal.</a:t>
          </a:r>
        </a:p>
      </dgm:t>
    </dgm:pt>
    <dgm:pt modelId="{1B2E5D7B-93D8-470D-BCC7-2C898F991AEA}" type="parTrans" cxnId="{85A1E54A-3573-42B1-BCF1-D590AF1A24F3}">
      <dgm:prSet/>
      <dgm:spPr/>
      <dgm:t>
        <a:bodyPr/>
        <a:lstStyle/>
        <a:p>
          <a:endParaRPr lang="en-US"/>
        </a:p>
      </dgm:t>
    </dgm:pt>
    <dgm:pt modelId="{11C01871-41FE-4F3C-BE50-11A976A48673}" type="sibTrans" cxnId="{85A1E54A-3573-42B1-BCF1-D590AF1A24F3}">
      <dgm:prSet/>
      <dgm:spPr/>
      <dgm:t>
        <a:bodyPr/>
        <a:lstStyle/>
        <a:p>
          <a:endParaRPr lang="en-US"/>
        </a:p>
      </dgm:t>
    </dgm:pt>
    <dgm:pt modelId="{80979A12-EC69-484F-9A66-473414EF0E97}">
      <dgm:prSet/>
      <dgm:spPr/>
      <dgm:t>
        <a:bodyPr/>
        <a:lstStyle/>
        <a:p>
          <a:r>
            <a:rPr lang="en-US"/>
            <a:t>All the residuals are uncorrelated.</a:t>
          </a:r>
        </a:p>
      </dgm:t>
    </dgm:pt>
    <dgm:pt modelId="{B7046044-3EF4-438F-96FC-B787B2239018}" type="parTrans" cxnId="{56B71BE1-B2C4-4FD0-A5B1-1FB9376EB506}">
      <dgm:prSet/>
      <dgm:spPr/>
      <dgm:t>
        <a:bodyPr/>
        <a:lstStyle/>
        <a:p>
          <a:endParaRPr lang="en-US"/>
        </a:p>
      </dgm:t>
    </dgm:pt>
    <dgm:pt modelId="{8AC47606-0E7E-49F5-9E68-872C93D5E223}" type="sibTrans" cxnId="{56B71BE1-B2C4-4FD0-A5B1-1FB9376EB506}">
      <dgm:prSet/>
      <dgm:spPr/>
      <dgm:t>
        <a:bodyPr/>
        <a:lstStyle/>
        <a:p>
          <a:endParaRPr lang="en-US"/>
        </a:p>
      </dgm:t>
    </dgm:pt>
    <dgm:pt modelId="{79380BD7-1E14-416B-9508-7DFDBDD3B5CA}">
      <dgm:prSet/>
      <dgm:spPr/>
      <dgm:t>
        <a:bodyPr/>
        <a:lstStyle/>
        <a:p>
          <a:r>
            <a:rPr lang="en-US"/>
            <a:t>Variance of residuals is Homoscedastic (constant).</a:t>
          </a:r>
          <a:br>
            <a:rPr lang="en-US"/>
          </a:br>
          <a:endParaRPr lang="en-US"/>
        </a:p>
      </dgm:t>
    </dgm:pt>
    <dgm:pt modelId="{8D39D59B-CE00-40AE-B274-1903049F4383}" type="parTrans" cxnId="{A366DE6A-8E20-413B-B75D-5DFDE58F6F87}">
      <dgm:prSet/>
      <dgm:spPr/>
      <dgm:t>
        <a:bodyPr/>
        <a:lstStyle/>
        <a:p>
          <a:endParaRPr lang="en-US"/>
        </a:p>
      </dgm:t>
    </dgm:pt>
    <dgm:pt modelId="{EA7FEFBD-7511-4CF9-B8A1-89551085673F}" type="sibTrans" cxnId="{A366DE6A-8E20-413B-B75D-5DFDE58F6F87}">
      <dgm:prSet/>
      <dgm:spPr/>
      <dgm:t>
        <a:bodyPr/>
        <a:lstStyle/>
        <a:p>
          <a:endParaRPr lang="en-US"/>
        </a:p>
      </dgm:t>
    </dgm:pt>
    <dgm:pt modelId="{71D256DE-D2F2-4317-872D-975B0FE96033}">
      <dgm:prSet/>
      <dgm:spPr/>
      <dgm:t>
        <a:bodyPr/>
        <a:lstStyle/>
        <a:p>
          <a:r>
            <a:rPr lang="en-US"/>
            <a:t>* A residual is a vertical distance between Data Point (actual value) and Regression Line. Thus, residuals are equal to values in the data. </a:t>
          </a:r>
        </a:p>
      </dgm:t>
    </dgm:pt>
    <dgm:pt modelId="{274C307C-DB98-4C54-B91A-7E64B606F0C3}" type="parTrans" cxnId="{F31B7D85-8561-4EEF-8382-AC3C4E6106B9}">
      <dgm:prSet/>
      <dgm:spPr/>
      <dgm:t>
        <a:bodyPr/>
        <a:lstStyle/>
        <a:p>
          <a:endParaRPr lang="en-US"/>
        </a:p>
      </dgm:t>
    </dgm:pt>
    <dgm:pt modelId="{18BC85BD-DE3C-431B-968B-F1407DC5CB60}" type="sibTrans" cxnId="{F31B7D85-8561-4EEF-8382-AC3C4E6106B9}">
      <dgm:prSet/>
      <dgm:spPr/>
      <dgm:t>
        <a:bodyPr/>
        <a:lstStyle/>
        <a:p>
          <a:endParaRPr lang="en-US"/>
        </a:p>
      </dgm:t>
    </dgm:pt>
    <dgm:pt modelId="{722C1165-65B0-4A8A-B56E-DDC25CF4C35E}" type="pres">
      <dgm:prSet presAssocID="{2510DCE5-161C-4B43-AE35-1F0093072765}" presName="linear" presStyleCnt="0">
        <dgm:presLayoutVars>
          <dgm:animLvl val="lvl"/>
          <dgm:resizeHandles val="exact"/>
        </dgm:presLayoutVars>
      </dgm:prSet>
      <dgm:spPr/>
    </dgm:pt>
    <dgm:pt modelId="{03B88802-9252-41B7-BB72-0E250AC42B02}" type="pres">
      <dgm:prSet presAssocID="{136C12E6-1AB3-4E24-A3E5-8305BDC1A06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5BA97C2-F015-49E2-9ED7-6AF43FCC4F7E}" type="pres">
      <dgm:prSet presAssocID="{136C12E6-1AB3-4E24-A3E5-8305BDC1A06F}" presName="childText" presStyleLbl="revTx" presStyleIdx="0" presStyleCnt="1">
        <dgm:presLayoutVars>
          <dgm:bulletEnabled val="1"/>
        </dgm:presLayoutVars>
      </dgm:prSet>
      <dgm:spPr/>
    </dgm:pt>
    <dgm:pt modelId="{D835FD5D-B5C3-4BDA-8F72-1AE83549F4D3}" type="pres">
      <dgm:prSet presAssocID="{71D256DE-D2F2-4317-872D-975B0FE9603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1595A00-83B2-40B0-80F4-31F4D2DC93F7}" type="presOf" srcId="{80979A12-EC69-484F-9A66-473414EF0E97}" destId="{75BA97C2-F015-49E2-9ED7-6AF43FCC4F7E}" srcOrd="0" destOrd="2" presId="urn:microsoft.com/office/officeart/2005/8/layout/vList2"/>
    <dgm:cxn modelId="{D1AC1425-EEF6-44BB-99E7-6D6E81F2F5DC}" type="presOf" srcId="{71D256DE-D2F2-4317-872D-975B0FE96033}" destId="{D835FD5D-B5C3-4BDA-8F72-1AE83549F4D3}" srcOrd="0" destOrd="0" presId="urn:microsoft.com/office/officeart/2005/8/layout/vList2"/>
    <dgm:cxn modelId="{EB059C3A-DD17-4ACF-8A72-4A5B6256C93B}" type="presOf" srcId="{27CEC9FC-224C-4364-967F-E659337AA77D}" destId="{75BA97C2-F015-49E2-9ED7-6AF43FCC4F7E}" srcOrd="0" destOrd="1" presId="urn:microsoft.com/office/officeart/2005/8/layout/vList2"/>
    <dgm:cxn modelId="{DB73503E-86C9-42F7-BEC5-E16867F78680}" type="presOf" srcId="{56E5F147-0740-4694-A013-1D376E8C4FFB}" destId="{75BA97C2-F015-49E2-9ED7-6AF43FCC4F7E}" srcOrd="0" destOrd="0" presId="urn:microsoft.com/office/officeart/2005/8/layout/vList2"/>
    <dgm:cxn modelId="{85A1E54A-3573-42B1-BCF1-D590AF1A24F3}" srcId="{136C12E6-1AB3-4E24-A3E5-8305BDC1A06F}" destId="{27CEC9FC-224C-4364-967F-E659337AA77D}" srcOrd="1" destOrd="0" parTransId="{1B2E5D7B-93D8-470D-BCC7-2C898F991AEA}" sibTransId="{11C01871-41FE-4F3C-BE50-11A976A48673}"/>
    <dgm:cxn modelId="{BCE22154-C3DA-483B-9C9D-461271846F90}" type="presOf" srcId="{79380BD7-1E14-416B-9508-7DFDBDD3B5CA}" destId="{75BA97C2-F015-49E2-9ED7-6AF43FCC4F7E}" srcOrd="0" destOrd="3" presId="urn:microsoft.com/office/officeart/2005/8/layout/vList2"/>
    <dgm:cxn modelId="{A366DE6A-8E20-413B-B75D-5DFDE58F6F87}" srcId="{136C12E6-1AB3-4E24-A3E5-8305BDC1A06F}" destId="{79380BD7-1E14-416B-9508-7DFDBDD3B5CA}" srcOrd="3" destOrd="0" parTransId="{8D39D59B-CE00-40AE-B274-1903049F4383}" sibTransId="{EA7FEFBD-7511-4CF9-B8A1-89551085673F}"/>
    <dgm:cxn modelId="{1333186D-856E-4138-B222-88A2B98EEE6A}" srcId="{2510DCE5-161C-4B43-AE35-1F0093072765}" destId="{136C12E6-1AB3-4E24-A3E5-8305BDC1A06F}" srcOrd="0" destOrd="0" parTransId="{02CE6C74-E848-4ED2-9417-56C5E7D4C83B}" sibTransId="{96EC03E1-2E6D-49C5-A108-8FE239D4444F}"/>
    <dgm:cxn modelId="{B6CF7F76-409D-413D-8ED4-1016CBF9731D}" srcId="{136C12E6-1AB3-4E24-A3E5-8305BDC1A06F}" destId="{56E5F147-0740-4694-A013-1D376E8C4FFB}" srcOrd="0" destOrd="0" parTransId="{2140B297-FF0F-46A1-9BF9-6953648DFDAD}" sibTransId="{2B1859E3-134E-4802-9215-A54951E0DA40}"/>
    <dgm:cxn modelId="{6ED5D081-FAB4-4966-83C5-DC2038745ECD}" type="presOf" srcId="{136C12E6-1AB3-4E24-A3E5-8305BDC1A06F}" destId="{03B88802-9252-41B7-BB72-0E250AC42B02}" srcOrd="0" destOrd="0" presId="urn:microsoft.com/office/officeart/2005/8/layout/vList2"/>
    <dgm:cxn modelId="{F31B7D85-8561-4EEF-8382-AC3C4E6106B9}" srcId="{2510DCE5-161C-4B43-AE35-1F0093072765}" destId="{71D256DE-D2F2-4317-872D-975B0FE96033}" srcOrd="1" destOrd="0" parTransId="{274C307C-DB98-4C54-B91A-7E64B606F0C3}" sibTransId="{18BC85BD-DE3C-431B-968B-F1407DC5CB60}"/>
    <dgm:cxn modelId="{982884D1-76F3-418C-A862-183284CBD176}" type="presOf" srcId="{2510DCE5-161C-4B43-AE35-1F0093072765}" destId="{722C1165-65B0-4A8A-B56E-DDC25CF4C35E}" srcOrd="0" destOrd="0" presId="urn:microsoft.com/office/officeart/2005/8/layout/vList2"/>
    <dgm:cxn modelId="{56B71BE1-B2C4-4FD0-A5B1-1FB9376EB506}" srcId="{136C12E6-1AB3-4E24-A3E5-8305BDC1A06F}" destId="{80979A12-EC69-484F-9A66-473414EF0E97}" srcOrd="2" destOrd="0" parTransId="{B7046044-3EF4-438F-96FC-B787B2239018}" sibTransId="{8AC47606-0E7E-49F5-9E68-872C93D5E223}"/>
    <dgm:cxn modelId="{30D194AE-AE54-4ECD-A708-0F95E09E230A}" type="presParOf" srcId="{722C1165-65B0-4A8A-B56E-DDC25CF4C35E}" destId="{03B88802-9252-41B7-BB72-0E250AC42B02}" srcOrd="0" destOrd="0" presId="urn:microsoft.com/office/officeart/2005/8/layout/vList2"/>
    <dgm:cxn modelId="{21699ACF-4D75-4FF3-8D65-2EE0DFD1A69D}" type="presParOf" srcId="{722C1165-65B0-4A8A-B56E-DDC25CF4C35E}" destId="{75BA97C2-F015-49E2-9ED7-6AF43FCC4F7E}" srcOrd="1" destOrd="0" presId="urn:microsoft.com/office/officeart/2005/8/layout/vList2"/>
    <dgm:cxn modelId="{D4D1D5C0-21FF-4BA1-8641-F81D1A11318A}" type="presParOf" srcId="{722C1165-65B0-4A8A-B56E-DDC25CF4C35E}" destId="{D835FD5D-B5C3-4BDA-8F72-1AE83549F4D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86783-4FF3-47AB-99A1-5F9415A9B625}">
      <dsp:nvSpPr>
        <dsp:cNvPr id="0" name=""/>
        <dsp:cNvSpPr/>
      </dsp:nvSpPr>
      <dsp:spPr>
        <a:xfrm>
          <a:off x="0" y="3267"/>
          <a:ext cx="6117335" cy="669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78488B-C079-490B-A79A-49A454DE7931}">
      <dsp:nvSpPr>
        <dsp:cNvPr id="0" name=""/>
        <dsp:cNvSpPr/>
      </dsp:nvSpPr>
      <dsp:spPr>
        <a:xfrm>
          <a:off x="202503" y="153890"/>
          <a:ext cx="368187" cy="368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7EB54-F3B1-4B79-B94D-B9FC8BD5B2A8}">
      <dsp:nvSpPr>
        <dsp:cNvPr id="0" name=""/>
        <dsp:cNvSpPr/>
      </dsp:nvSpPr>
      <dsp:spPr>
        <a:xfrm>
          <a:off x="773194" y="3267"/>
          <a:ext cx="5343385" cy="6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48" tIns="70848" rIns="70848" bIns="708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Hewitt Foundation</a:t>
          </a:r>
        </a:p>
      </dsp:txBody>
      <dsp:txXfrm>
        <a:off x="773194" y="3267"/>
        <a:ext cx="5343385" cy="669432"/>
      </dsp:txXfrm>
    </dsp:sp>
    <dsp:sp modelId="{6425FEBB-3AFA-4281-8478-99271F131FDE}">
      <dsp:nvSpPr>
        <dsp:cNvPr id="0" name=""/>
        <dsp:cNvSpPr/>
      </dsp:nvSpPr>
      <dsp:spPr>
        <a:xfrm>
          <a:off x="0" y="840058"/>
          <a:ext cx="6117335" cy="669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EA8A9-DBD2-41AD-8978-873E16E142D4}">
      <dsp:nvSpPr>
        <dsp:cNvPr id="0" name=""/>
        <dsp:cNvSpPr/>
      </dsp:nvSpPr>
      <dsp:spPr>
        <a:xfrm>
          <a:off x="202503" y="990680"/>
          <a:ext cx="368187" cy="368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8D372-9A34-415B-8B76-ED3E3E5414F1}">
      <dsp:nvSpPr>
        <dsp:cNvPr id="0" name=""/>
        <dsp:cNvSpPr/>
      </dsp:nvSpPr>
      <dsp:spPr>
        <a:xfrm>
          <a:off x="773194" y="840058"/>
          <a:ext cx="5343385" cy="6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48" tIns="70848" rIns="70848" bIns="708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Our Task</a:t>
          </a:r>
        </a:p>
      </dsp:txBody>
      <dsp:txXfrm>
        <a:off x="773194" y="840058"/>
        <a:ext cx="5343385" cy="669432"/>
      </dsp:txXfrm>
    </dsp:sp>
    <dsp:sp modelId="{C8EFE79B-585B-45AA-BE82-B4B9E74CC219}">
      <dsp:nvSpPr>
        <dsp:cNvPr id="0" name=""/>
        <dsp:cNvSpPr/>
      </dsp:nvSpPr>
      <dsp:spPr>
        <a:xfrm>
          <a:off x="0" y="1676849"/>
          <a:ext cx="6117335" cy="669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27DC6-1B90-47F8-9094-AF7A5549E3F1}">
      <dsp:nvSpPr>
        <dsp:cNvPr id="0" name=""/>
        <dsp:cNvSpPr/>
      </dsp:nvSpPr>
      <dsp:spPr>
        <a:xfrm>
          <a:off x="202503" y="1827471"/>
          <a:ext cx="368187" cy="368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233C3-0729-4403-9976-ADCFDEB550E5}">
      <dsp:nvSpPr>
        <dsp:cNvPr id="0" name=""/>
        <dsp:cNvSpPr/>
      </dsp:nvSpPr>
      <dsp:spPr>
        <a:xfrm>
          <a:off x="773194" y="1676849"/>
          <a:ext cx="5343385" cy="6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48" tIns="70848" rIns="70848" bIns="708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Data</a:t>
          </a:r>
        </a:p>
      </dsp:txBody>
      <dsp:txXfrm>
        <a:off x="773194" y="1676849"/>
        <a:ext cx="5343385" cy="669432"/>
      </dsp:txXfrm>
    </dsp:sp>
    <dsp:sp modelId="{6A478CCB-4053-4F4D-BB73-B0104251899A}">
      <dsp:nvSpPr>
        <dsp:cNvPr id="0" name=""/>
        <dsp:cNvSpPr/>
      </dsp:nvSpPr>
      <dsp:spPr>
        <a:xfrm>
          <a:off x="0" y="2513639"/>
          <a:ext cx="6117335" cy="669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67BE73-C617-4014-951E-E998FC727743}">
      <dsp:nvSpPr>
        <dsp:cNvPr id="0" name=""/>
        <dsp:cNvSpPr/>
      </dsp:nvSpPr>
      <dsp:spPr>
        <a:xfrm>
          <a:off x="202503" y="2664262"/>
          <a:ext cx="368187" cy="3681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9D351-EEF1-449C-8654-5886625CC181}">
      <dsp:nvSpPr>
        <dsp:cNvPr id="0" name=""/>
        <dsp:cNvSpPr/>
      </dsp:nvSpPr>
      <dsp:spPr>
        <a:xfrm>
          <a:off x="773194" y="2513639"/>
          <a:ext cx="2752801" cy="6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48" tIns="70848" rIns="70848" bIns="708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Exploration</a:t>
          </a:r>
        </a:p>
      </dsp:txBody>
      <dsp:txXfrm>
        <a:off x="773194" y="2513639"/>
        <a:ext cx="2752801" cy="669432"/>
      </dsp:txXfrm>
    </dsp:sp>
    <dsp:sp modelId="{4E81389C-8D4C-428A-AF04-724724F9AE6D}">
      <dsp:nvSpPr>
        <dsp:cNvPr id="0" name=""/>
        <dsp:cNvSpPr/>
      </dsp:nvSpPr>
      <dsp:spPr>
        <a:xfrm>
          <a:off x="3525995" y="2513639"/>
          <a:ext cx="2590584" cy="6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48" tIns="70848" rIns="70848" bIns="7084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Test Counts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Boxplots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Bar Charts</a:t>
          </a:r>
        </a:p>
      </dsp:txBody>
      <dsp:txXfrm>
        <a:off x="3525995" y="2513639"/>
        <a:ext cx="2590584" cy="669432"/>
      </dsp:txXfrm>
    </dsp:sp>
    <dsp:sp modelId="{F631914D-262B-4D35-AA78-3877E151A9C0}">
      <dsp:nvSpPr>
        <dsp:cNvPr id="0" name=""/>
        <dsp:cNvSpPr/>
      </dsp:nvSpPr>
      <dsp:spPr>
        <a:xfrm>
          <a:off x="0" y="3350430"/>
          <a:ext cx="6117335" cy="669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0C08F-5C29-4752-8090-8E625D1612C6}">
      <dsp:nvSpPr>
        <dsp:cNvPr id="0" name=""/>
        <dsp:cNvSpPr/>
      </dsp:nvSpPr>
      <dsp:spPr>
        <a:xfrm>
          <a:off x="202503" y="3501052"/>
          <a:ext cx="368187" cy="3681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B53B1-D0DC-4EA6-A4E7-7CF291471166}">
      <dsp:nvSpPr>
        <dsp:cNvPr id="0" name=""/>
        <dsp:cNvSpPr/>
      </dsp:nvSpPr>
      <dsp:spPr>
        <a:xfrm>
          <a:off x="773194" y="3350430"/>
          <a:ext cx="5343385" cy="6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48" tIns="70848" rIns="70848" bIns="708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Models</a:t>
          </a:r>
        </a:p>
      </dsp:txBody>
      <dsp:txXfrm>
        <a:off x="773194" y="3350430"/>
        <a:ext cx="5343385" cy="669432"/>
      </dsp:txXfrm>
    </dsp:sp>
    <dsp:sp modelId="{0135B1BB-F5B9-491D-B9CA-6D08BCA46F46}">
      <dsp:nvSpPr>
        <dsp:cNvPr id="0" name=""/>
        <dsp:cNvSpPr/>
      </dsp:nvSpPr>
      <dsp:spPr>
        <a:xfrm>
          <a:off x="0" y="4187220"/>
          <a:ext cx="6117335" cy="669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C999A-296C-4BBD-A7DF-019D279D3950}">
      <dsp:nvSpPr>
        <dsp:cNvPr id="0" name=""/>
        <dsp:cNvSpPr/>
      </dsp:nvSpPr>
      <dsp:spPr>
        <a:xfrm>
          <a:off x="202503" y="4337843"/>
          <a:ext cx="368187" cy="3681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10D69-23CB-4D05-9D39-541580D945D6}">
      <dsp:nvSpPr>
        <dsp:cNvPr id="0" name=""/>
        <dsp:cNvSpPr/>
      </dsp:nvSpPr>
      <dsp:spPr>
        <a:xfrm>
          <a:off x="773194" y="4187220"/>
          <a:ext cx="5343385" cy="6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48" tIns="70848" rIns="70848" bIns="708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Conclusions</a:t>
          </a:r>
        </a:p>
      </dsp:txBody>
      <dsp:txXfrm>
        <a:off x="773194" y="4187220"/>
        <a:ext cx="5343385" cy="669432"/>
      </dsp:txXfrm>
    </dsp:sp>
    <dsp:sp modelId="{79E04244-0453-4FE9-8526-8F34DA24F07C}">
      <dsp:nvSpPr>
        <dsp:cNvPr id="0" name=""/>
        <dsp:cNvSpPr/>
      </dsp:nvSpPr>
      <dsp:spPr>
        <a:xfrm>
          <a:off x="0" y="5024011"/>
          <a:ext cx="6117335" cy="669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B68EC-3F0D-4704-B8AE-B313DBF2ECBB}">
      <dsp:nvSpPr>
        <dsp:cNvPr id="0" name=""/>
        <dsp:cNvSpPr/>
      </dsp:nvSpPr>
      <dsp:spPr>
        <a:xfrm>
          <a:off x="202503" y="5174633"/>
          <a:ext cx="368187" cy="36818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0D178-7F81-4957-91D7-3F488ADFE87E}">
      <dsp:nvSpPr>
        <dsp:cNvPr id="0" name=""/>
        <dsp:cNvSpPr/>
      </dsp:nvSpPr>
      <dsp:spPr>
        <a:xfrm>
          <a:off x="773194" y="5024011"/>
          <a:ext cx="5343385" cy="66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848" tIns="70848" rIns="70848" bIns="708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Citations</a:t>
          </a:r>
        </a:p>
      </dsp:txBody>
      <dsp:txXfrm>
        <a:off x="773194" y="5024011"/>
        <a:ext cx="5343385" cy="669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F50E4-AED1-D341-93CB-CBFF09EB4C27}">
      <dsp:nvSpPr>
        <dsp:cNvPr id="0" name=""/>
        <dsp:cNvSpPr/>
      </dsp:nvSpPr>
      <dsp:spPr>
        <a:xfrm>
          <a:off x="0" y="571463"/>
          <a:ext cx="6263640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“to equip families to educate their own children using the best resources available”</a:t>
          </a:r>
        </a:p>
      </dsp:txBody>
      <dsp:txXfrm>
        <a:off x="50489" y="621952"/>
        <a:ext cx="6162662" cy="933302"/>
      </dsp:txXfrm>
    </dsp:sp>
    <dsp:sp modelId="{F5D0FE9C-9A4D-8547-A70F-52AD5D0D257D}">
      <dsp:nvSpPr>
        <dsp:cNvPr id="0" name=""/>
        <dsp:cNvSpPr/>
      </dsp:nvSpPr>
      <dsp:spPr>
        <a:xfrm>
          <a:off x="0" y="1680624"/>
          <a:ext cx="6263640" cy="10342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Based in Spokane since 1963</a:t>
          </a:r>
        </a:p>
      </dsp:txBody>
      <dsp:txXfrm>
        <a:off x="50489" y="1731113"/>
        <a:ext cx="6162662" cy="933302"/>
      </dsp:txXfrm>
    </dsp:sp>
    <dsp:sp modelId="{2E6FDDCE-A76E-ED4E-A2A7-86F665611E4C}">
      <dsp:nvSpPr>
        <dsp:cNvPr id="0" name=""/>
        <dsp:cNvSpPr/>
      </dsp:nvSpPr>
      <dsp:spPr>
        <a:xfrm>
          <a:off x="0" y="2789784"/>
          <a:ext cx="6263640" cy="10342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Resources + standardized testing (PASS Test)</a:t>
          </a:r>
        </a:p>
      </dsp:txBody>
      <dsp:txXfrm>
        <a:off x="50489" y="2840273"/>
        <a:ext cx="6162662" cy="933302"/>
      </dsp:txXfrm>
    </dsp:sp>
    <dsp:sp modelId="{2FB1AD70-2D59-2E4A-AE5A-B5EA1FC73892}">
      <dsp:nvSpPr>
        <dsp:cNvPr id="0" name=""/>
        <dsp:cNvSpPr/>
      </dsp:nvSpPr>
      <dsp:spPr>
        <a:xfrm>
          <a:off x="0" y="3898944"/>
          <a:ext cx="6263640" cy="10342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2,435 Students Enrolled, 132,618 PASS Tests taken</a:t>
          </a:r>
        </a:p>
      </dsp:txBody>
      <dsp:txXfrm>
        <a:off x="50489" y="3949433"/>
        <a:ext cx="6162662" cy="9333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26542-47F3-F947-B08A-E822AFFAF53F}">
      <dsp:nvSpPr>
        <dsp:cNvPr id="0" name=""/>
        <dsp:cNvSpPr/>
      </dsp:nvSpPr>
      <dsp:spPr>
        <a:xfrm>
          <a:off x="0" y="78669"/>
          <a:ext cx="10515600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Determine how much student performance has changed on the PASS test since the design in 1988 and, consequently, if the test should be re-normed</a:t>
          </a:r>
        </a:p>
      </dsp:txBody>
      <dsp:txXfrm>
        <a:off x="48547" y="127216"/>
        <a:ext cx="10418506" cy="897406"/>
      </dsp:txXfrm>
    </dsp:sp>
    <dsp:sp modelId="{06D6698F-8628-3B43-A4CE-722CC21C2B3A}">
      <dsp:nvSpPr>
        <dsp:cNvPr id="0" name=""/>
        <dsp:cNvSpPr/>
      </dsp:nvSpPr>
      <dsp:spPr>
        <a:xfrm>
          <a:off x="0" y="1145169"/>
          <a:ext cx="10515600" cy="9945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Importance: determining if it is worth the resources required to renormalize</a:t>
          </a:r>
        </a:p>
      </dsp:txBody>
      <dsp:txXfrm>
        <a:off x="48547" y="1193716"/>
        <a:ext cx="10418506" cy="897406"/>
      </dsp:txXfrm>
    </dsp:sp>
    <dsp:sp modelId="{EF11D112-E083-C348-9A60-A4677F7A107A}">
      <dsp:nvSpPr>
        <dsp:cNvPr id="0" name=""/>
        <dsp:cNvSpPr/>
      </dsp:nvSpPr>
      <dsp:spPr>
        <a:xfrm>
          <a:off x="0" y="2211669"/>
          <a:ext cx="10515600" cy="9945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Less modeling, more trends </a:t>
          </a:r>
        </a:p>
      </dsp:txBody>
      <dsp:txXfrm>
        <a:off x="48547" y="2260216"/>
        <a:ext cx="10418506" cy="897406"/>
      </dsp:txXfrm>
    </dsp:sp>
    <dsp:sp modelId="{98C831C7-EB9A-F34A-A993-E5171CB0831F}">
      <dsp:nvSpPr>
        <dsp:cNvPr id="0" name=""/>
        <dsp:cNvSpPr/>
      </dsp:nvSpPr>
      <dsp:spPr>
        <a:xfrm>
          <a:off x="0" y="3278169"/>
          <a:ext cx="10515600" cy="9945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Point person: Martha Gady – Board Member</a:t>
          </a:r>
        </a:p>
      </dsp:txBody>
      <dsp:txXfrm>
        <a:off x="48547" y="3326716"/>
        <a:ext cx="10418506" cy="897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DB753-044B-4073-938A-C072C6CD9374}">
      <dsp:nvSpPr>
        <dsp:cNvPr id="0" name=""/>
        <dsp:cNvSpPr/>
      </dsp:nvSpPr>
      <dsp:spPr>
        <a:xfrm>
          <a:off x="0" y="94139"/>
          <a:ext cx="6263640" cy="7150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Subjects Math, Language, Reading</a:t>
          </a:r>
          <a:endParaRPr lang="en-US" sz="1800" kern="1200">
            <a:latin typeface="Calibri Light" panose="020F0302020204030204"/>
          </a:endParaRPr>
        </a:p>
      </dsp:txBody>
      <dsp:txXfrm>
        <a:off x="34906" y="129045"/>
        <a:ext cx="6193828" cy="645240"/>
      </dsp:txXfrm>
    </dsp:sp>
    <dsp:sp modelId="{9CF771D4-A10F-41FB-8CB4-A40E834FB9BF}">
      <dsp:nvSpPr>
        <dsp:cNvPr id="0" name=""/>
        <dsp:cNvSpPr/>
      </dsp:nvSpPr>
      <dsp:spPr>
        <a:xfrm>
          <a:off x="0" y="861031"/>
          <a:ext cx="6263640" cy="715052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Math Test &gt;30 vs &lt;30</a:t>
          </a:r>
          <a:endParaRPr lang="en-US" sz="1800" kern="1200">
            <a:latin typeface="Calibri Light" panose="020F0302020204030204"/>
          </a:endParaRPr>
        </a:p>
      </dsp:txBody>
      <dsp:txXfrm>
        <a:off x="34906" y="895937"/>
        <a:ext cx="6193828" cy="645240"/>
      </dsp:txXfrm>
    </dsp:sp>
    <dsp:sp modelId="{50A1CCB8-D209-9640-B08B-C40D9885F745}">
      <dsp:nvSpPr>
        <dsp:cNvPr id="0" name=""/>
        <dsp:cNvSpPr/>
      </dsp:nvSpPr>
      <dsp:spPr>
        <a:xfrm>
          <a:off x="0" y="1627924"/>
          <a:ext cx="6263640" cy="715052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Grades 3-9 (grade 9 can be disregarded)</a:t>
          </a:r>
        </a:p>
      </dsp:txBody>
      <dsp:txXfrm>
        <a:off x="34906" y="1662830"/>
        <a:ext cx="6193828" cy="645240"/>
      </dsp:txXfrm>
    </dsp:sp>
    <dsp:sp modelId="{A38D4E5E-6FC3-FE48-8A36-E3342BD34736}">
      <dsp:nvSpPr>
        <dsp:cNvPr id="0" name=""/>
        <dsp:cNvSpPr/>
      </dsp:nvSpPr>
      <dsp:spPr>
        <a:xfrm>
          <a:off x="0" y="2394817"/>
          <a:ext cx="6263640" cy="71505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RIT (Rasch UnIT) – measure of student’s knowledge (main Predictor for performance)</a:t>
          </a:r>
        </a:p>
      </dsp:txBody>
      <dsp:txXfrm>
        <a:off x="34906" y="2429723"/>
        <a:ext cx="6193828" cy="645240"/>
      </dsp:txXfrm>
    </dsp:sp>
    <dsp:sp modelId="{7CB5A421-2AD5-3F43-A7C6-3ADFF4121501}">
      <dsp:nvSpPr>
        <dsp:cNvPr id="0" name=""/>
        <dsp:cNvSpPr/>
      </dsp:nvSpPr>
      <dsp:spPr>
        <a:xfrm>
          <a:off x="0" y="3161710"/>
          <a:ext cx="6263640" cy="715052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Non personalized</a:t>
          </a:r>
          <a:r>
            <a:rPr lang="en-US" sz="1800" kern="1200">
              <a:latin typeface="Calibri Light" panose="020F0302020204030204"/>
            </a:rPr>
            <a:t> </a:t>
          </a:r>
        </a:p>
      </dsp:txBody>
      <dsp:txXfrm>
        <a:off x="34906" y="3196616"/>
        <a:ext cx="6193828" cy="645240"/>
      </dsp:txXfrm>
    </dsp:sp>
    <dsp:sp modelId="{298CCECF-8DD7-DD4B-BFAD-B75AE24001B1}">
      <dsp:nvSpPr>
        <dsp:cNvPr id="0" name=""/>
        <dsp:cNvSpPr/>
      </dsp:nvSpPr>
      <dsp:spPr>
        <a:xfrm>
          <a:off x="0" y="3928603"/>
          <a:ext cx="6263640" cy="715052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Previously cleaned</a:t>
          </a:r>
        </a:p>
      </dsp:txBody>
      <dsp:txXfrm>
        <a:off x="34906" y="3963509"/>
        <a:ext cx="6193828" cy="645240"/>
      </dsp:txXfrm>
    </dsp:sp>
    <dsp:sp modelId="{873487A1-1555-5849-9ADC-C3D4A2C0295F}">
      <dsp:nvSpPr>
        <dsp:cNvPr id="0" name=""/>
        <dsp:cNvSpPr/>
      </dsp:nvSpPr>
      <dsp:spPr>
        <a:xfrm>
          <a:off x="0" y="4695496"/>
          <a:ext cx="6263640" cy="71505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Challenge -</a:t>
          </a:r>
          <a:r>
            <a:rPr lang="en-US" sz="1800" kern="1200">
              <a:latin typeface="Calibri Light" panose="020F0302020204030204"/>
            </a:rPr>
            <a:t> </a:t>
          </a:r>
          <a:r>
            <a:rPr lang="en-US" sz="1800" kern="1200"/>
            <a:t> large quantity, shallow</a:t>
          </a:r>
        </a:p>
      </dsp:txBody>
      <dsp:txXfrm>
        <a:off x="34906" y="4730402"/>
        <a:ext cx="6193828" cy="645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99D81E-83EB-0A42-A5E7-EDE8704AF865}">
      <dsp:nvSpPr>
        <dsp:cNvPr id="0" name=""/>
        <dsp:cNvSpPr/>
      </dsp:nvSpPr>
      <dsp:spPr>
        <a:xfrm>
          <a:off x="4562065" y="1117"/>
          <a:ext cx="1391468" cy="139146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Delegate Tasks</a:t>
          </a:r>
        </a:p>
      </dsp:txBody>
      <dsp:txXfrm>
        <a:off x="4765841" y="204893"/>
        <a:ext cx="983916" cy="983916"/>
      </dsp:txXfrm>
    </dsp:sp>
    <dsp:sp modelId="{535E4D4A-D145-5A4B-869D-F4260907F2B4}">
      <dsp:nvSpPr>
        <dsp:cNvPr id="0" name=""/>
        <dsp:cNvSpPr/>
      </dsp:nvSpPr>
      <dsp:spPr>
        <a:xfrm rot="2700000">
          <a:off x="5804312" y="1194026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820609" y="1248606"/>
        <a:ext cx="259661" cy="281772"/>
      </dsp:txXfrm>
    </dsp:sp>
    <dsp:sp modelId="{A2F2BE1C-9942-A746-B020-4C8C528EBE87}">
      <dsp:nvSpPr>
        <dsp:cNvPr id="0" name=""/>
        <dsp:cNvSpPr/>
      </dsp:nvSpPr>
      <dsp:spPr>
        <a:xfrm>
          <a:off x="6040882" y="1479934"/>
          <a:ext cx="1391468" cy="1391468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Individual Exploration</a:t>
          </a:r>
        </a:p>
      </dsp:txBody>
      <dsp:txXfrm>
        <a:off x="6244658" y="1683710"/>
        <a:ext cx="983916" cy="983916"/>
      </dsp:txXfrm>
    </dsp:sp>
    <dsp:sp modelId="{EBE8C746-50B9-FC4F-B126-A1C8FDE5455C}">
      <dsp:nvSpPr>
        <dsp:cNvPr id="0" name=""/>
        <dsp:cNvSpPr/>
      </dsp:nvSpPr>
      <dsp:spPr>
        <a:xfrm rot="8100000">
          <a:off x="5819159" y="267284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5914145" y="2727423"/>
        <a:ext cx="259661" cy="281772"/>
      </dsp:txXfrm>
    </dsp:sp>
    <dsp:sp modelId="{B269657A-5B9F-9044-B8F4-C306A316BA82}">
      <dsp:nvSpPr>
        <dsp:cNvPr id="0" name=""/>
        <dsp:cNvSpPr/>
      </dsp:nvSpPr>
      <dsp:spPr>
        <a:xfrm>
          <a:off x="4562065" y="2958751"/>
          <a:ext cx="1391468" cy="1391468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Discuss ideas/ Feedback</a:t>
          </a:r>
        </a:p>
      </dsp:txBody>
      <dsp:txXfrm>
        <a:off x="4765841" y="3162527"/>
        <a:ext cx="983916" cy="983916"/>
      </dsp:txXfrm>
    </dsp:sp>
    <dsp:sp modelId="{F8023882-FA5F-084C-8384-71D922D9D99F}">
      <dsp:nvSpPr>
        <dsp:cNvPr id="0" name=""/>
        <dsp:cNvSpPr/>
      </dsp:nvSpPr>
      <dsp:spPr>
        <a:xfrm rot="13500000">
          <a:off x="4340342" y="2687690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4435328" y="2820958"/>
        <a:ext cx="259661" cy="281772"/>
      </dsp:txXfrm>
    </dsp:sp>
    <dsp:sp modelId="{192B26BE-F609-9D4F-9C55-D9293C2BF372}">
      <dsp:nvSpPr>
        <dsp:cNvPr id="0" name=""/>
        <dsp:cNvSpPr/>
      </dsp:nvSpPr>
      <dsp:spPr>
        <a:xfrm>
          <a:off x="3083248" y="1479934"/>
          <a:ext cx="1391468" cy="139146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Assess next steps</a:t>
          </a:r>
        </a:p>
      </dsp:txBody>
      <dsp:txXfrm>
        <a:off x="3287024" y="1683710"/>
        <a:ext cx="983916" cy="983916"/>
      </dsp:txXfrm>
    </dsp:sp>
    <dsp:sp modelId="{BA454AAA-5486-384E-A97D-ABA03F6A3D55}">
      <dsp:nvSpPr>
        <dsp:cNvPr id="0" name=""/>
        <dsp:cNvSpPr/>
      </dsp:nvSpPr>
      <dsp:spPr>
        <a:xfrm rot="18900000">
          <a:off x="4325495" y="1208873"/>
          <a:ext cx="370944" cy="4696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341792" y="1342141"/>
        <a:ext cx="259661" cy="2817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92B30-6927-40E9-BBD1-A4BB1C24BA16}">
      <dsp:nvSpPr>
        <dsp:cNvPr id="0" name=""/>
        <dsp:cNvSpPr/>
      </dsp:nvSpPr>
      <dsp:spPr>
        <a:xfrm>
          <a:off x="0" y="5176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To identify the strength of our independent variable</a:t>
          </a:r>
        </a:p>
      </dsp:txBody>
      <dsp:txXfrm>
        <a:off x="65934" y="117700"/>
        <a:ext cx="10383732" cy="1218787"/>
      </dsp:txXfrm>
    </dsp:sp>
    <dsp:sp modelId="{C2CA5CC8-3252-464B-AD47-C4838F56F88A}">
      <dsp:nvSpPr>
        <dsp:cNvPr id="0" name=""/>
        <dsp:cNvSpPr/>
      </dsp:nvSpPr>
      <dsp:spPr>
        <a:xfrm>
          <a:off x="0" y="1500341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Our data works well only with the linear regression modelling</a:t>
          </a:r>
        </a:p>
      </dsp:txBody>
      <dsp:txXfrm>
        <a:off x="65934" y="1566275"/>
        <a:ext cx="10383732" cy="1218787"/>
      </dsp:txXfrm>
    </dsp:sp>
    <dsp:sp modelId="{B73635A3-E85C-4382-9CA6-3CCD54ADAA92}">
      <dsp:nvSpPr>
        <dsp:cNvPr id="0" name=""/>
        <dsp:cNvSpPr/>
      </dsp:nvSpPr>
      <dsp:spPr>
        <a:xfrm>
          <a:off x="0" y="2948916"/>
          <a:ext cx="10515600" cy="1350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Other models are harder to understand with our data.</a:t>
          </a:r>
        </a:p>
      </dsp:txBody>
      <dsp:txXfrm>
        <a:off x="65934" y="3014850"/>
        <a:ext cx="10383732" cy="12187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88802-9252-41B7-BB72-0E250AC42B02}">
      <dsp:nvSpPr>
        <dsp:cNvPr id="0" name=""/>
        <dsp:cNvSpPr/>
      </dsp:nvSpPr>
      <dsp:spPr>
        <a:xfrm>
          <a:off x="0" y="71228"/>
          <a:ext cx="10927829" cy="111230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Criteria for Analysis:</a:t>
          </a:r>
        </a:p>
      </dsp:txBody>
      <dsp:txXfrm>
        <a:off x="54298" y="125526"/>
        <a:ext cx="10819233" cy="1003708"/>
      </dsp:txXfrm>
    </dsp:sp>
    <dsp:sp modelId="{75BA97C2-F015-49E2-9ED7-6AF43FCC4F7E}">
      <dsp:nvSpPr>
        <dsp:cNvPr id="0" name=""/>
        <dsp:cNvSpPr/>
      </dsp:nvSpPr>
      <dsp:spPr>
        <a:xfrm>
          <a:off x="0" y="1183532"/>
          <a:ext cx="10927829" cy="182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959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The mean of residuals is 0.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The distribution of residuals is normal.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All the residuals are uncorrelated.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Variance of residuals is Homoscedastic (constant).</a:t>
          </a:r>
          <a:br>
            <a:rPr lang="en-US" sz="2200" kern="1200"/>
          </a:br>
          <a:endParaRPr lang="en-US" sz="2200" kern="1200"/>
        </a:p>
      </dsp:txBody>
      <dsp:txXfrm>
        <a:off x="0" y="1183532"/>
        <a:ext cx="10927829" cy="1825740"/>
      </dsp:txXfrm>
    </dsp:sp>
    <dsp:sp modelId="{D835FD5D-B5C3-4BDA-8F72-1AE83549F4D3}">
      <dsp:nvSpPr>
        <dsp:cNvPr id="0" name=""/>
        <dsp:cNvSpPr/>
      </dsp:nvSpPr>
      <dsp:spPr>
        <a:xfrm>
          <a:off x="0" y="3009272"/>
          <a:ext cx="10927829" cy="111230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* A residual is a vertical distance between Data Point (actual value) and Regression Line. Thus, residuals are equal to values in the data. </a:t>
          </a:r>
        </a:p>
      </dsp:txBody>
      <dsp:txXfrm>
        <a:off x="54298" y="3063570"/>
        <a:ext cx="10819233" cy="1003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0CB4E-DC9D-0B4A-9A65-D9CC23CDE39A}" type="datetimeFigureOut">
              <a:rPr lang="es-ES_tradnl" smtClean="0"/>
              <a:t>18/5/21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02F59-4DD1-BC4A-BB16-D3DF84D5705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3459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Nirjal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3490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NIrjal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4457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switching gears </a:t>
            </a:r>
          </a:p>
          <a:p>
            <a:r>
              <a:rPr lang="en-US">
                <a:cs typeface="Calibri"/>
              </a:rPr>
              <a:t>- Taking a different direction.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19661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Bar Charts for Count Vs </a:t>
            </a:r>
            <a:r>
              <a:rPr lang="en-US" err="1"/>
              <a:t>TakenDate</a:t>
            </a:r>
            <a:r>
              <a:rPr lang="en-US"/>
              <a:t> </a:t>
            </a:r>
            <a:br>
              <a:rPr lang="en-US">
                <a:cs typeface="+mn-lt"/>
              </a:rPr>
            </a:br>
            <a:r>
              <a:rPr lang="en-US"/>
              <a:t>- explain attributes (x-axis) - </a:t>
            </a:r>
            <a:r>
              <a:rPr lang="en-US" b="1"/>
              <a:t>Count (Number of students taking the test)</a:t>
            </a:r>
            <a:r>
              <a:rPr lang="en-US"/>
              <a:t> and (y-axis) -</a:t>
            </a:r>
            <a:r>
              <a:rPr lang="en-US" b="1"/>
              <a:t> </a:t>
            </a:r>
            <a:r>
              <a:rPr lang="en-US" b="1" err="1"/>
              <a:t>TakenDate</a:t>
            </a:r>
            <a:r>
              <a:rPr lang="en-US" b="1"/>
              <a:t> (Year)</a:t>
            </a:r>
            <a:r>
              <a:rPr lang="en-US"/>
              <a:t>. </a:t>
            </a:r>
            <a:br>
              <a:rPr lang="en-US">
                <a:cs typeface="+mn-lt"/>
              </a:rPr>
            </a:br>
            <a:r>
              <a:rPr lang="en-US"/>
              <a:t>- the limits for the axes (x-axis) - 0/1000 and y-axis (years).</a:t>
            </a:r>
            <a:br>
              <a:rPr lang="en-US">
                <a:cs typeface="+mn-lt"/>
              </a:rPr>
            </a:br>
            <a:r>
              <a:rPr lang="en-US"/>
              <a:t>- the number of people taking the tests have increased significantly from the first five years to the last five for all the subjects. </a:t>
            </a:r>
            <a:br>
              <a:rPr lang="en-US">
                <a:cs typeface="+mn-lt"/>
              </a:rPr>
            </a:br>
            <a:r>
              <a:rPr lang="en-US"/>
              <a:t>- the only anomaly that we observed in the recent 5 years is 2020. The number of people taking the test has decreased, and it might be due to Covid.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7683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The number of people taking the tests have increased across all grade levels in the past 5 years in comparison to the first 5 years. However, the only anomaly or disparity with the data is the one for 2020 as it has significantly reduced numbers due to COVID. 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304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Scatter Plot for Count Vs TestLevel </a:t>
            </a:r>
            <a:br>
              <a:rPr lang="en-US"/>
            </a:br>
            <a:r>
              <a:rPr lang="en-US"/>
              <a:t>- Explain the attributes (axes) </a:t>
            </a:r>
            <a:br>
              <a:rPr lang="en-US"/>
            </a:br>
            <a:r>
              <a:rPr lang="en-US"/>
              <a:t>- the limits as well </a:t>
            </a:r>
            <a:br>
              <a:rPr lang="en-US"/>
            </a:br>
            <a:r>
              <a:rPr lang="en-US"/>
              <a:t>- intention behind this analysis: to see which grades were taking the test levels more that impacted the RIT score.</a:t>
            </a:r>
            <a:br>
              <a:rPr lang="en-US"/>
            </a:br>
            <a:r>
              <a:rPr lang="en-US"/>
              <a:t>- talk about which Test was the most popular for first 5 years vs the most recent 5 years. </a:t>
            </a:r>
            <a:br>
              <a:rPr lang="en-US"/>
            </a:br>
            <a:r>
              <a:rPr lang="en-US"/>
              <a:t>- for most grades the data is consistent, the test levels for the particular grades remain the same. </a:t>
            </a:r>
            <a:br>
              <a:rPr lang="en-US"/>
            </a:br>
            <a:r>
              <a:rPr lang="en-US"/>
              <a:t>- but there are some changes in the most popular test between the years. Here are some that stood out among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44769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43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3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Shows how far each standard deviation is from the Mean standard deviation from the plots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61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7651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63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2438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Kamontat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64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716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Looking at math scores – these aren’t linear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66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435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2630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Looking at math scores – these aren’t logarithmic either, especially for higher grades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69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3336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Kamontat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88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1635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 – top half </a:t>
            </a:r>
          </a:p>
          <a:p>
            <a:r>
              <a:rPr lang="en-US" err="1"/>
              <a:t>Nirjal</a:t>
            </a:r>
            <a:r>
              <a:rPr lang="en-US"/>
              <a:t> – bottom half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89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0678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err="1"/>
              <a:t>Percent_Change</a:t>
            </a:r>
            <a:r>
              <a:rPr lang="en-US"/>
              <a:t> (</a:t>
            </a:r>
            <a:r>
              <a:rPr lang="en-US" err="1"/>
              <a:t>Mean_RIT</a:t>
            </a:r>
            <a:r>
              <a:rPr lang="en-US"/>
              <a:t>)</a:t>
            </a:r>
            <a:br>
              <a:rPr lang="en-US"/>
            </a:br>
            <a:r>
              <a:rPr lang="en-US"/>
              <a:t>- explain the attributes (axes) </a:t>
            </a:r>
            <a:br>
              <a:rPr lang="en-US"/>
            </a:br>
            <a:r>
              <a:rPr lang="en-US"/>
              <a:t>- limits as well</a:t>
            </a:r>
            <a:br>
              <a:rPr lang="en-US"/>
            </a:br>
            <a:r>
              <a:rPr lang="en-US"/>
              <a:t>- intention behind it: we saw that the Mean RIT scores increased over the years, but we wanted to see what percent it was changing by. </a:t>
            </a:r>
            <a:br>
              <a:rPr lang="en-US"/>
            </a:br>
            <a:r>
              <a:rPr lang="en-US"/>
              <a:t>- from this analysis, we saw that every subject is increasing between the range of ___ to ___ % of the initial </a:t>
            </a:r>
            <a:r>
              <a:rPr lang="en-US" err="1"/>
              <a:t>Mean_RIT</a:t>
            </a:r>
            <a:r>
              <a:rPr lang="en-US"/>
              <a:t> score.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90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3804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err="1"/>
              <a:t>Percent_Change</a:t>
            </a:r>
            <a:r>
              <a:rPr lang="en-US"/>
              <a:t> (Count)</a:t>
            </a:r>
            <a:br>
              <a:rPr lang="en-US">
                <a:cs typeface="+mn-lt"/>
              </a:rPr>
            </a:br>
            <a:r>
              <a:rPr lang="en-US"/>
              <a:t>- explain the attributes (axes) </a:t>
            </a:r>
            <a:br>
              <a:rPr lang="en-US">
                <a:cs typeface="+mn-lt"/>
              </a:rPr>
            </a:br>
            <a:r>
              <a:rPr lang="en-US"/>
              <a:t>- limits as well</a:t>
            </a:r>
            <a:br>
              <a:rPr lang="en-US">
                <a:cs typeface="+mn-lt"/>
              </a:rPr>
            </a:br>
            <a:r>
              <a:rPr lang="en-US"/>
              <a:t>- intention behind it: we saw that the number of people taking the tests were increasing, so we wanted to see by how much?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91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7165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 – top half </a:t>
            </a:r>
          </a:p>
          <a:p>
            <a:r>
              <a:rPr lang="en-US"/>
              <a:t>Rachna – second half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92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2251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102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9355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1622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Genevieve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543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Kamontat</a:t>
            </a:r>
            <a:endParaRPr lang="en-US" err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28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1786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19011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4876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02F59-4DD1-BC4A-BB16-D3DF84D5705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390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1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madesimple.com/get-maximum-value-of-a-column-in-r-2/#:~:text=Maximum%20value%20of%20a%20column%20in%20R%20can%20be%20calculated,maximum%20value%20of%20that%20column" TargetMode="External"/><Relationship Id="rId7" Type="http://schemas.openxmlformats.org/officeDocument/2006/relationships/hyperlink" Target="http://www.mathworks.com/help/stats/dwtest.html#:~:text=The%20p%2Dvalue%20of%20the,and%20indicates%20autocorrelation%20among%20residuals" TargetMode="External"/><Relationship Id="rId2" Type="http://schemas.openxmlformats.org/officeDocument/2006/relationships/hyperlink" Target="http://www.theanalysisfactor.com/r-tutorial-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atisticshowto.com/jarque-bera-test/" TargetMode="External"/><Relationship Id="rId5" Type="http://schemas.openxmlformats.org/officeDocument/2006/relationships/hyperlink" Target="http://www.learnbymarketing.com/tutorials/linear-regression-in-r/" TargetMode="External"/><Relationship Id="rId4" Type="http://schemas.openxmlformats.org/officeDocument/2006/relationships/hyperlink" Target="http://www.sixhat.net/how-to-plot-multpile-data-series-with-ggplot.html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8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en-US" sz="4900">
                <a:solidFill>
                  <a:schemeClr val="accent1"/>
                </a:solidFill>
              </a:rPr>
              <a:t>The Hewitt Foundation and the PASS Test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Ben, Genevieve Symons, </a:t>
            </a:r>
            <a:r>
              <a:rPr lang="en-US" sz="1600" err="1">
                <a:solidFill>
                  <a:schemeClr val="accent1"/>
                </a:solidFill>
              </a:rPr>
              <a:t>Kamontat</a:t>
            </a:r>
            <a:r>
              <a:rPr lang="en-US" sz="1600">
                <a:solidFill>
                  <a:schemeClr val="accent1"/>
                </a:solidFill>
              </a:rPr>
              <a:t>, Monty, </a:t>
            </a:r>
            <a:r>
              <a:rPr lang="en-US" sz="1600" err="1">
                <a:solidFill>
                  <a:schemeClr val="accent1"/>
                </a:solidFill>
              </a:rPr>
              <a:t>Nirjal</a:t>
            </a:r>
            <a:r>
              <a:rPr lang="en-US" sz="1600">
                <a:solidFill>
                  <a:schemeClr val="accent1"/>
                </a:solidFill>
              </a:rPr>
              <a:t> Shakya, Rachna </a:t>
            </a:r>
            <a:r>
              <a:rPr lang="en-US" sz="1600" err="1">
                <a:solidFill>
                  <a:schemeClr val="accent1"/>
                </a:solidFill>
              </a:rPr>
              <a:t>Malav</a:t>
            </a:r>
            <a:r>
              <a:rPr lang="en-US" sz="1600">
                <a:solidFill>
                  <a:schemeClr val="accent1"/>
                </a:solidFill>
              </a:rPr>
              <a:t> </a:t>
            </a:r>
            <a:endParaRPr lang="en-US" sz="1600">
              <a:solidFill>
                <a:schemeClr val="accent1"/>
              </a:solidFill>
              <a:cs typeface="Calibri"/>
            </a:endParaRPr>
          </a:p>
          <a:p>
            <a:r>
              <a:rPr lang="en-US" sz="1600">
                <a:solidFill>
                  <a:schemeClr val="accent1"/>
                </a:solidFill>
              </a:rPr>
              <a:t>CS-251</a:t>
            </a:r>
            <a:endParaRPr lang="en-US" sz="1600">
              <a:solidFill>
                <a:schemeClr val="accent1"/>
              </a:solidFill>
              <a:cs typeface="Calibri"/>
            </a:endParaRPr>
          </a:p>
        </p:txBody>
      </p:sp>
      <p:pic>
        <p:nvPicPr>
          <p:cNvPr id="1026" name="Picture 2" descr="About Us – Hewitt Learning">
            <a:extLst>
              <a:ext uri="{FF2B5EF4-FFF2-40B4-BE49-F238E27FC236}">
                <a16:creationId xmlns:a16="http://schemas.microsoft.com/office/drawing/2014/main" id="{E39FEF53-823B-A84F-B5CD-609820A9C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 r="1" b="9995"/>
          <a:stretch/>
        </p:blipFill>
        <p:spPr bwMode="auto">
          <a:xfrm>
            <a:off x="243840" y="256540"/>
            <a:ext cx="11704320" cy="37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BBCB2-3958-4A09-A134-65FC6B33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CAD54-0E35-4821-8703-BBBB9860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 of avg. RIT vs. </a:t>
            </a:r>
            <a:r>
              <a:rPr lang="en-US" sz="3200">
                <a:solidFill>
                  <a:srgbClr val="FFFFFF"/>
                </a:solidFill>
              </a:rPr>
              <a:t>Grades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EFDE4F6-3E93-4658-9B5F-E4D136253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160936"/>
            <a:ext cx="7347537" cy="4537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E13380-2034-466C-928F-05B094969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168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826B4A43-2A34-4B22-882C-D7552FA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45651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5" y="1152144"/>
            <a:ext cx="3794760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Another Increase</a:t>
            </a:r>
            <a:endParaRPr lang="en-US" sz="5600" kern="1200">
              <a:latin typeface="+mj-lt"/>
              <a:cs typeface="Calibri Light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9644633-5AE1-44D6-8F5F-6376DDA13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15" name="Rectangle 64">
              <a:extLst>
                <a:ext uri="{FF2B5EF4-FFF2-40B4-BE49-F238E27FC236}">
                  <a16:creationId xmlns:a16="http://schemas.microsoft.com/office/drawing/2014/main" id="{4FA74995-C5A7-4DBF-BFD1-C4831852D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6">
              <a:extLst>
                <a:ext uri="{FF2B5EF4-FFF2-40B4-BE49-F238E27FC236}">
                  <a16:creationId xmlns:a16="http://schemas.microsoft.com/office/drawing/2014/main" id="{009DC7CE-EC50-455B-AEF3-758096A6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4">
              <a:extLst>
                <a:ext uri="{FF2B5EF4-FFF2-40B4-BE49-F238E27FC236}">
                  <a16:creationId xmlns:a16="http://schemas.microsoft.com/office/drawing/2014/main" id="{680D0724-2EE2-4A8E-B7FC-994977F2A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6">
              <a:extLst>
                <a:ext uri="{FF2B5EF4-FFF2-40B4-BE49-F238E27FC236}">
                  <a16:creationId xmlns:a16="http://schemas.microsoft.com/office/drawing/2014/main" id="{D7DD4A6B-2000-4A3E-BBCE-637ED6CDD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4">
              <a:extLst>
                <a:ext uri="{FF2B5EF4-FFF2-40B4-BE49-F238E27FC236}">
                  <a16:creationId xmlns:a16="http://schemas.microsoft.com/office/drawing/2014/main" id="{694A6722-0FE9-4640-B93F-C2BAA895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66">
              <a:extLst>
                <a:ext uri="{FF2B5EF4-FFF2-40B4-BE49-F238E27FC236}">
                  <a16:creationId xmlns:a16="http://schemas.microsoft.com/office/drawing/2014/main" id="{19F6A010-3765-4FAB-8CCA-7AC18914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64">
              <a:extLst>
                <a:ext uri="{FF2B5EF4-FFF2-40B4-BE49-F238E27FC236}">
                  <a16:creationId xmlns:a16="http://schemas.microsoft.com/office/drawing/2014/main" id="{2ED876B1-4DDC-4999-864F-EFF32EFF5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66">
              <a:extLst>
                <a:ext uri="{FF2B5EF4-FFF2-40B4-BE49-F238E27FC236}">
                  <a16:creationId xmlns:a16="http://schemas.microsoft.com/office/drawing/2014/main" id="{2DD9B48A-E7DB-4540-8781-F434856A7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64">
              <a:extLst>
                <a:ext uri="{FF2B5EF4-FFF2-40B4-BE49-F238E27FC236}">
                  <a16:creationId xmlns:a16="http://schemas.microsoft.com/office/drawing/2014/main" id="{2BEF54FF-8FAE-4B7F-ACE8-52ED70B0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66">
              <a:extLst>
                <a:ext uri="{FF2B5EF4-FFF2-40B4-BE49-F238E27FC236}">
                  <a16:creationId xmlns:a16="http://schemas.microsoft.com/office/drawing/2014/main" id="{16F687E9-D21B-46CB-8A13-9BFDA780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64">
              <a:extLst>
                <a:ext uri="{FF2B5EF4-FFF2-40B4-BE49-F238E27FC236}">
                  <a16:creationId xmlns:a16="http://schemas.microsoft.com/office/drawing/2014/main" id="{49C0A7C4-BA67-480B-9F9A-E96535756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66">
              <a:extLst>
                <a:ext uri="{FF2B5EF4-FFF2-40B4-BE49-F238E27FC236}">
                  <a16:creationId xmlns:a16="http://schemas.microsoft.com/office/drawing/2014/main" id="{5C27E413-D9C4-45A2-AB5A-A00612798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64">
              <a:extLst>
                <a:ext uri="{FF2B5EF4-FFF2-40B4-BE49-F238E27FC236}">
                  <a16:creationId xmlns:a16="http://schemas.microsoft.com/office/drawing/2014/main" id="{76F8DD1F-1A00-4D5A-B979-33A41277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66">
              <a:extLst>
                <a:ext uri="{FF2B5EF4-FFF2-40B4-BE49-F238E27FC236}">
                  <a16:creationId xmlns:a16="http://schemas.microsoft.com/office/drawing/2014/main" id="{D16F8034-114D-4513-A6BD-F05ABF9AF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64">
              <a:extLst>
                <a:ext uri="{FF2B5EF4-FFF2-40B4-BE49-F238E27FC236}">
                  <a16:creationId xmlns:a16="http://schemas.microsoft.com/office/drawing/2014/main" id="{1DAD48F0-0B0E-40E2-9ED5-E0FBB99C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66">
              <a:extLst>
                <a:ext uri="{FF2B5EF4-FFF2-40B4-BE49-F238E27FC236}">
                  <a16:creationId xmlns:a16="http://schemas.microsoft.com/office/drawing/2014/main" id="{A58F217F-BBAB-4ACB-91C0-B119DEFD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64">
              <a:extLst>
                <a:ext uri="{FF2B5EF4-FFF2-40B4-BE49-F238E27FC236}">
                  <a16:creationId xmlns:a16="http://schemas.microsoft.com/office/drawing/2014/main" id="{17D6638B-4C45-4C73-AFE3-8C41F939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66">
              <a:extLst>
                <a:ext uri="{FF2B5EF4-FFF2-40B4-BE49-F238E27FC236}">
                  <a16:creationId xmlns:a16="http://schemas.microsoft.com/office/drawing/2014/main" id="{31A3013F-24A0-486B-A892-92E42BD74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64">
              <a:extLst>
                <a:ext uri="{FF2B5EF4-FFF2-40B4-BE49-F238E27FC236}">
                  <a16:creationId xmlns:a16="http://schemas.microsoft.com/office/drawing/2014/main" id="{F4540C9F-BC47-470D-A9C2-4AB05FB4C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66">
              <a:extLst>
                <a:ext uri="{FF2B5EF4-FFF2-40B4-BE49-F238E27FC236}">
                  <a16:creationId xmlns:a16="http://schemas.microsoft.com/office/drawing/2014/main" id="{A38505B1-1AD2-47B0-8122-2EB533CB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3BDA11-4F1F-49B5-92E4-A53C5D3A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404" y="1583574"/>
            <a:ext cx="6192981" cy="371578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1A1E510-974B-4DCB-B000-F9FCB2E2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502" y="5354731"/>
            <a:ext cx="2419350" cy="15049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009BD-E417-4A95-8DDF-8305A419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456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F472-B3FD-4F8D-947F-E166F33E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ea typeface="+mj-lt"/>
                <a:cs typeface="+mj-lt"/>
              </a:rPr>
              <a:t>Maths (G 6-8) (TL&gt;30)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56D87F9C-77F6-411D-B482-910599F1A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18" y="3505884"/>
            <a:ext cx="5143864" cy="3086319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BEFA4CF8-B3E5-42F4-B458-7D81434A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70" y="3427735"/>
            <a:ext cx="5586942" cy="3352165"/>
          </a:xfrm>
          <a:prstGeom prst="rect">
            <a:avLst/>
          </a:prstGeom>
        </p:spPr>
      </p:pic>
      <p:pic>
        <p:nvPicPr>
          <p:cNvPr id="3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2E08D14-A20E-4DD9-B3FC-396D903FE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53" y="34490"/>
            <a:ext cx="5586942" cy="335216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EA841F1-00D3-47EE-B120-575D41759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166" y="1850032"/>
            <a:ext cx="2124075" cy="1295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0F731-2C8C-4376-A616-D2F37AA4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538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7D8D9E1-0C05-4D69-BCB1-76AF56FBD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134"/>
          <a:stretch/>
        </p:blipFill>
        <p:spPr>
          <a:xfrm>
            <a:off x="826416" y="457200"/>
            <a:ext cx="10539167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F0B6CB-D5CD-4D77-A28C-EF66951F4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901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84B2CE7-630E-458E-98FF-E01502A92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02"/>
          <a:stretch/>
        </p:blipFill>
        <p:spPr>
          <a:xfrm>
            <a:off x="457218" y="457200"/>
            <a:ext cx="11277563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88DAC-769A-4047-A72B-E6D1C267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12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936922D0-EB5C-4A97-9C20-4876FE46F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48"/>
          <a:stretch/>
        </p:blipFill>
        <p:spPr>
          <a:xfrm>
            <a:off x="810650" y="643466"/>
            <a:ext cx="10570700" cy="55710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413B5-32B1-4A35-ADC4-DCD599C3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98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5D7B-14F1-4DEB-9487-E0322319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D3B9E97-48B9-43AB-A575-2E01B5FA7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902" y="2023569"/>
            <a:ext cx="5962650" cy="4000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B120C-1702-42CF-A0E7-43AD962E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105</a:t>
            </a:fld>
            <a:endParaRPr lang="en-US"/>
          </a:p>
        </p:txBody>
      </p:sp>
      <p:pic>
        <p:nvPicPr>
          <p:cNvPr id="6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12801B4-AC66-40DD-9871-FE1BB5B40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1" y="2122538"/>
            <a:ext cx="5613747" cy="379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49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4E91A-D41F-4CB9-8327-58312513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C9B9F64-9307-4D14-AE9E-821B70328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25" y="2001044"/>
            <a:ext cx="6000750" cy="40005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FBFA-F229-472C-8557-74124B1D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4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6DFA3FEF-C963-4CA1-A30F-52187C52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4667"/>
            <a:ext cx="11277600" cy="53286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C16772-7AA2-495F-AB47-574A05446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30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1D2BD01F-F7CE-492E-9E3B-664F3DCF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17" y="457200"/>
            <a:ext cx="10116765" cy="594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38E0C-798B-450F-AA27-7F9CE193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2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202A91F-BCFD-407E-9025-E75B504F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17" y="457200"/>
            <a:ext cx="10116765" cy="594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9D7B0-1E8E-4026-8A8F-3A2A5126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2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FED1-81A7-4026-81A5-2A7DABB2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Observations on Avg. RIT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6046D-5E04-45C4-A7B4-498E1F87A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Avg. RIT is generally increasing across years, grades, and test levels.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1D9A1-96CF-496C-9494-8604B280C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8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F4D3-5F43-487B-BA52-ED996C274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Test Level Box Plots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90061-F895-41B2-B2A2-05C22BF468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We have created box plots of different grades on each subjects</a:t>
            </a:r>
          </a:p>
          <a:p>
            <a:pPr marL="285750" indent="-285750" algn="l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0 scores cut out</a:t>
            </a:r>
          </a:p>
          <a:p>
            <a:pPr marL="285750" indent="-285750" algn="l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Outliers not shown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989A4-F9AB-4F59-B135-78C99E15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12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0F2C-1EB9-4B65-B0A7-061212CCC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Language Arts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578B6-98C3-4D09-9955-22E566185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Generally Small increase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A7E96-9703-4FB4-A844-4D2E1E46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3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Language Arts</a:t>
            </a:r>
            <a:endParaRPr lang="en-US" sz="3300">
              <a:cs typeface="Calibri Light"/>
            </a:endParaRPr>
          </a:p>
        </p:txBody>
      </p:sp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9365ED93-3077-43F4-B72C-946D3ED3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00" y="3424880"/>
            <a:ext cx="5143864" cy="3086319"/>
          </a:xfrm>
          <a:prstGeom prst="rect">
            <a:avLst/>
          </a:prstGeom>
        </p:spPr>
      </p:pic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BB2C02D6-5B1B-44D8-806F-945A3FB0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87" y="3430207"/>
            <a:ext cx="5586942" cy="3352165"/>
          </a:xfrm>
          <a:prstGeom prst="rect">
            <a:avLst/>
          </a:prstGeom>
        </p:spPr>
      </p:pic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D208076-0FB7-4079-B113-0F194D96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61" y="69056"/>
            <a:ext cx="5586942" cy="335216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99167E3-104D-4CDE-A53A-F3B450FD2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807" y="1780275"/>
            <a:ext cx="1819275" cy="1401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AE03D-F74C-4EDF-9F42-5BB9E876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CE42DCA-ACD4-447F-A2E0-28BEF0A6DC55}"/>
              </a:ext>
            </a:extLst>
          </p:cNvPr>
          <p:cNvSpPr/>
          <p:nvPr/>
        </p:nvSpPr>
        <p:spPr>
          <a:xfrm rot="-120000">
            <a:off x="7380840" y="1737829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F0CDA6E-C53C-4CCF-9640-63C9541A6BEA}"/>
              </a:ext>
            </a:extLst>
          </p:cNvPr>
          <p:cNvSpPr/>
          <p:nvPr/>
        </p:nvSpPr>
        <p:spPr>
          <a:xfrm rot="-120000">
            <a:off x="1477345" y="4827940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6EF1B31-4FD8-4B73-A5C1-A8C6EF4EEB5F}"/>
              </a:ext>
            </a:extLst>
          </p:cNvPr>
          <p:cNvSpPr/>
          <p:nvPr/>
        </p:nvSpPr>
        <p:spPr>
          <a:xfrm rot="-120000">
            <a:off x="7232451" y="4968308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9E476-2B40-4ADC-8172-10ECA79B02AB}"/>
              </a:ext>
            </a:extLst>
          </p:cNvPr>
          <p:cNvSpPr txBox="1"/>
          <p:nvPr/>
        </p:nvSpPr>
        <p:spPr>
          <a:xfrm>
            <a:off x="4563979" y="10848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General Increase</a:t>
            </a:r>
          </a:p>
        </p:txBody>
      </p:sp>
    </p:spTree>
    <p:extLst>
      <p:ext uri="{BB962C8B-B14F-4D97-AF65-F5344CB8AC3E}">
        <p14:creationId xmlns:p14="http://schemas.microsoft.com/office/powerpoint/2010/main" val="422818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ea typeface="+mj-lt"/>
                <a:cs typeface="+mj-lt"/>
              </a:rPr>
              <a:t>Language Arts</a:t>
            </a:r>
          </a:p>
          <a:p>
            <a:endParaRPr lang="en-US" sz="3300">
              <a:cs typeface="Calibri Light"/>
            </a:endParaRP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D7E3A3-8C57-49EE-BE75-F39E934E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05" y="3367162"/>
            <a:ext cx="5681746" cy="3400084"/>
          </a:xfrm>
          <a:prstGeom prst="rect">
            <a:avLst/>
          </a:prstGeom>
        </p:spPr>
      </p:pic>
      <p:pic>
        <p:nvPicPr>
          <p:cNvPr id="4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EFC7DD21-337E-41DC-8BE2-FC98F507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0" y="3423606"/>
            <a:ext cx="5586942" cy="3352165"/>
          </a:xfrm>
          <a:prstGeom prst="rect">
            <a:avLst/>
          </a:prstGeom>
        </p:spPr>
      </p:pic>
      <p:pic>
        <p:nvPicPr>
          <p:cNvPr id="3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C19E53-8AA0-460C-8D82-1E2AD7DE9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62" y="73048"/>
            <a:ext cx="5586942" cy="3352165"/>
          </a:xfrm>
          <a:prstGeom prst="rect">
            <a:avLst/>
          </a:prstGeom>
        </p:spPr>
      </p:pic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B336B671-FC3B-4FA5-9963-D6ECB3438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053" y="1882307"/>
            <a:ext cx="1763246" cy="13564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75649-8AAC-400A-BE92-E72AB6831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3B2B855-59EE-452D-895B-BD82AEE4354C}"/>
              </a:ext>
            </a:extLst>
          </p:cNvPr>
          <p:cNvSpPr/>
          <p:nvPr/>
        </p:nvSpPr>
        <p:spPr>
          <a:xfrm rot="-120000">
            <a:off x="7380840" y="1737829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F23F6B-6FC3-48CA-B3AA-119D8615916A}"/>
              </a:ext>
            </a:extLst>
          </p:cNvPr>
          <p:cNvSpPr/>
          <p:nvPr/>
        </p:nvSpPr>
        <p:spPr>
          <a:xfrm rot="-120000">
            <a:off x="7432977" y="4988361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DED0A32-A17B-4EAE-8255-F3AA6D89F021}"/>
              </a:ext>
            </a:extLst>
          </p:cNvPr>
          <p:cNvSpPr/>
          <p:nvPr/>
        </p:nvSpPr>
        <p:spPr>
          <a:xfrm rot="-120000">
            <a:off x="2056867" y="4896119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C4739-5BC7-4305-A943-EC42C05EC927}"/>
              </a:ext>
            </a:extLst>
          </p:cNvPr>
          <p:cNvSpPr txBox="1"/>
          <p:nvPr/>
        </p:nvSpPr>
        <p:spPr>
          <a:xfrm>
            <a:off x="4563979" y="10848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General Increase</a:t>
            </a:r>
          </a:p>
        </p:txBody>
      </p:sp>
    </p:spTree>
    <p:extLst>
      <p:ext uri="{BB962C8B-B14F-4D97-AF65-F5344CB8AC3E}">
        <p14:creationId xmlns:p14="http://schemas.microsoft.com/office/powerpoint/2010/main" val="91363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ED62-3DC3-4322-BAC8-EB570ACBD4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Readings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89377-A595-403A-A0B6-C34A297697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Fluctuating increase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6E034-5C9A-4B8C-99C0-EDBC930D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2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27FF9-F0F4-423A-A7E5-BB643F99B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>
                <a:cs typeface="Calibri Light"/>
              </a:rPr>
              <a:t>Table of contents</a:t>
            </a:r>
            <a:endParaRPr lang="en-US" sz="5000"/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5D0184EC-64CA-4E54-956D-72C256FC5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256222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31" name="Slide Number Placeholder 1830">
            <a:extLst>
              <a:ext uri="{FF2B5EF4-FFF2-40B4-BE49-F238E27FC236}">
                <a16:creationId xmlns:a16="http://schemas.microsoft.com/office/drawing/2014/main" id="{BFC50F0D-6482-4657-89EB-927156EF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83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ea typeface="+mj-lt"/>
                <a:cs typeface="+mj-lt"/>
              </a:rPr>
              <a:t>Readings</a:t>
            </a:r>
            <a:endParaRPr lang="en-US"/>
          </a:p>
        </p:txBody>
      </p:sp>
      <p:pic>
        <p:nvPicPr>
          <p:cNvPr id="3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5D7C78-A039-4CDF-B6A5-4145DDC9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376" y="95044"/>
            <a:ext cx="5143864" cy="3086319"/>
          </a:xfrm>
          <a:prstGeom prst="rect">
            <a:avLst/>
          </a:prstGeom>
        </p:spPr>
      </p:pic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25D644C8-6F64-460C-8DA1-F997A8D03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367577"/>
            <a:ext cx="5586942" cy="3352165"/>
          </a:xfrm>
          <a:prstGeom prst="rect">
            <a:avLst/>
          </a:prstGeom>
        </p:spPr>
      </p:pic>
      <p:pic>
        <p:nvPicPr>
          <p:cNvPr id="6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ABA691E5-145C-44F6-B71A-4B8E1A6E6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67577"/>
            <a:ext cx="5586942" cy="3352165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8A763DEF-0EB0-4385-A47D-A2F392222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332" y="1555097"/>
            <a:ext cx="2324100" cy="16859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F893E-C611-4C1C-B467-27F5B779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D7BCCAE-AFA7-4A12-9A4C-806D7EDE20F3}"/>
              </a:ext>
            </a:extLst>
          </p:cNvPr>
          <p:cNvSpPr/>
          <p:nvPr/>
        </p:nvSpPr>
        <p:spPr>
          <a:xfrm rot="-120000">
            <a:off x="7721735" y="1507224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CC5312-7EBA-4F06-8C45-E0D4D39A6295}"/>
              </a:ext>
            </a:extLst>
          </p:cNvPr>
          <p:cNvSpPr/>
          <p:nvPr/>
        </p:nvSpPr>
        <p:spPr>
          <a:xfrm rot="360000">
            <a:off x="7551287" y="4785829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DB618A-6F05-4DC8-BCF7-15286D0C70C6}"/>
              </a:ext>
            </a:extLst>
          </p:cNvPr>
          <p:cNvSpPr/>
          <p:nvPr/>
        </p:nvSpPr>
        <p:spPr>
          <a:xfrm rot="-120000">
            <a:off x="1697924" y="4908150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9D61A-D02A-4632-B562-A6447F36915C}"/>
              </a:ext>
            </a:extLst>
          </p:cNvPr>
          <p:cNvSpPr txBox="1"/>
          <p:nvPr/>
        </p:nvSpPr>
        <p:spPr>
          <a:xfrm>
            <a:off x="4523874" y="7940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General Increase</a:t>
            </a:r>
          </a:p>
        </p:txBody>
      </p:sp>
    </p:spTree>
    <p:extLst>
      <p:ext uri="{BB962C8B-B14F-4D97-AF65-F5344CB8AC3E}">
        <p14:creationId xmlns:p14="http://schemas.microsoft.com/office/powerpoint/2010/main" val="22260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77A1-3FD8-446E-AC25-CF4EE4DDD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Math (TL &gt; 30)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EBF11-9B56-481C-B2D0-FBD672A7D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Big increase</a:t>
            </a:r>
          </a:p>
          <a:p>
            <a:r>
              <a:rPr lang="en-US">
                <a:cs typeface="Calibri"/>
              </a:rPr>
              <a:t>Quadratic</a:t>
            </a:r>
          </a:p>
          <a:p>
            <a:r>
              <a:rPr lang="en-US">
                <a:cs typeface="Calibri"/>
              </a:rPr>
              <a:t>Note: This group of test are for Younger kids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49861-E7FA-40DF-A7AE-FFA38CD0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5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ea typeface="+mj-lt"/>
                <a:cs typeface="+mj-lt"/>
              </a:rPr>
              <a:t>Math (TL&gt;30)</a:t>
            </a:r>
            <a:endParaRPr lang="en-US"/>
          </a:p>
        </p:txBody>
      </p:sp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EE30D19B-891F-426E-82E9-AF49146C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2" y="3372688"/>
            <a:ext cx="5143864" cy="3086319"/>
          </a:xfrm>
          <a:prstGeom prst="rect">
            <a:avLst/>
          </a:prstGeom>
        </p:spPr>
      </p:pic>
      <p:pic>
        <p:nvPicPr>
          <p:cNvPr id="4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AA115DE1-86FA-4A68-AE69-FB40CEC87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62" y="-4012"/>
            <a:ext cx="5586942" cy="3352165"/>
          </a:xfrm>
          <a:prstGeom prst="rect">
            <a:avLst/>
          </a:prstGeom>
        </p:spPr>
      </p:pic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CE0A0BDB-F07F-4552-A78A-F43BA9076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67577"/>
            <a:ext cx="5586942" cy="3352165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BCE9B437-097B-402D-BE31-DC5BAB27C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531" y="1735231"/>
            <a:ext cx="2419350" cy="1504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B61C66-5716-46EE-9AD5-14E5A9D24BC2}"/>
              </a:ext>
            </a:extLst>
          </p:cNvPr>
          <p:cNvSpPr/>
          <p:nvPr/>
        </p:nvSpPr>
        <p:spPr>
          <a:xfrm>
            <a:off x="4921624" y="1033182"/>
            <a:ext cx="918882" cy="918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883F0-BD12-4C19-9BD3-F25E5E3E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E5404E2-9B06-4065-95CE-71D6C62B936D}"/>
              </a:ext>
            </a:extLst>
          </p:cNvPr>
          <p:cNvSpPr/>
          <p:nvPr/>
        </p:nvSpPr>
        <p:spPr>
          <a:xfrm rot="-120000">
            <a:off x="7721735" y="1507224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49507A1-0A0A-44A8-ADE5-D93E1CB52C68}"/>
              </a:ext>
            </a:extLst>
          </p:cNvPr>
          <p:cNvSpPr/>
          <p:nvPr/>
        </p:nvSpPr>
        <p:spPr>
          <a:xfrm rot="-120000">
            <a:off x="7553293" y="4878071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DA15796-9871-42EC-846B-3F68BE455CBA}"/>
              </a:ext>
            </a:extLst>
          </p:cNvPr>
          <p:cNvSpPr/>
          <p:nvPr/>
        </p:nvSpPr>
        <p:spPr>
          <a:xfrm rot="-120000">
            <a:off x="1818240" y="4878071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764E6-F085-437F-9388-69CB437B1245}"/>
              </a:ext>
            </a:extLst>
          </p:cNvPr>
          <p:cNvSpPr txBox="1"/>
          <p:nvPr/>
        </p:nvSpPr>
        <p:spPr>
          <a:xfrm>
            <a:off x="4513847" y="7339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General Increase</a:t>
            </a:r>
          </a:p>
        </p:txBody>
      </p:sp>
    </p:spTree>
    <p:extLst>
      <p:ext uri="{BB962C8B-B14F-4D97-AF65-F5344CB8AC3E}">
        <p14:creationId xmlns:p14="http://schemas.microsoft.com/office/powerpoint/2010/main" val="71475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Math (TL&gt;30)</a:t>
            </a:r>
            <a:endParaRPr lang="en-US" sz="4200">
              <a:ea typeface="+mj-lt"/>
              <a:cs typeface="+mj-lt"/>
            </a:endParaRPr>
          </a:p>
          <a:p>
            <a:endParaRPr lang="en-US" sz="4200">
              <a:cs typeface="Calibri Light"/>
            </a:endParaRPr>
          </a:p>
        </p:txBody>
      </p:sp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D4AF22-54D4-4988-9922-7D3A2F04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18" y="3310058"/>
            <a:ext cx="5143864" cy="3086319"/>
          </a:xfrm>
          <a:prstGeom prst="rect">
            <a:avLst/>
          </a:prstGeom>
        </p:spPr>
      </p:pic>
      <p:pic>
        <p:nvPicPr>
          <p:cNvPr id="9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2D9D1C5E-8CB9-4DAB-88FE-8BF9B9E7A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61" y="3304947"/>
            <a:ext cx="5586942" cy="3352165"/>
          </a:xfrm>
          <a:prstGeom prst="rect">
            <a:avLst/>
          </a:prstGeom>
        </p:spPr>
      </p:pic>
      <p:pic>
        <p:nvPicPr>
          <p:cNvPr id="4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17E35D-7331-45E5-B4F2-969F124D8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-4012"/>
            <a:ext cx="5586942" cy="3352165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7175FEB0-3590-4AF1-8681-A13E1C4D2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090" y="1712229"/>
            <a:ext cx="2419350" cy="1504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C8414A-61F9-4B27-96FD-55999A36F91F}"/>
              </a:ext>
            </a:extLst>
          </p:cNvPr>
          <p:cNvSpPr/>
          <p:nvPr/>
        </p:nvSpPr>
        <p:spPr>
          <a:xfrm>
            <a:off x="4843183" y="999565"/>
            <a:ext cx="918882" cy="918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248EE-463B-449B-B808-A0CE8AD0C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ED6B5BF-BDCF-447C-8BA0-354D5DA1BA95}"/>
              </a:ext>
            </a:extLst>
          </p:cNvPr>
          <p:cNvSpPr/>
          <p:nvPr/>
        </p:nvSpPr>
        <p:spPr>
          <a:xfrm rot="-120000">
            <a:off x="7721735" y="1507224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E4DB34-B6C5-4634-98C2-90CE5E08CF3B}"/>
              </a:ext>
            </a:extLst>
          </p:cNvPr>
          <p:cNvSpPr/>
          <p:nvPr/>
        </p:nvSpPr>
        <p:spPr>
          <a:xfrm rot="-120000">
            <a:off x="1758082" y="4677545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ACAD50-9D1F-4C37-88C7-D522B43E0453}"/>
              </a:ext>
            </a:extLst>
          </p:cNvPr>
          <p:cNvSpPr/>
          <p:nvPr/>
        </p:nvSpPr>
        <p:spPr>
          <a:xfrm rot="-120000">
            <a:off x="7493135" y="4948256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7B8AA-8282-40B1-B859-63FA34D061D9}"/>
              </a:ext>
            </a:extLst>
          </p:cNvPr>
          <p:cNvSpPr txBox="1"/>
          <p:nvPr/>
        </p:nvSpPr>
        <p:spPr>
          <a:xfrm>
            <a:off x="4473742" y="784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General Increase</a:t>
            </a:r>
          </a:p>
        </p:txBody>
      </p:sp>
    </p:spTree>
    <p:extLst>
      <p:ext uri="{BB962C8B-B14F-4D97-AF65-F5344CB8AC3E}">
        <p14:creationId xmlns:p14="http://schemas.microsoft.com/office/powerpoint/2010/main" val="110248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7F56-D36D-40C3-8065-3E7B9353A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Math (T&lt;30)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7A5A2-0612-46F7-857D-3355B2AACF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Quadratic increase</a:t>
            </a:r>
          </a:p>
          <a:p>
            <a:r>
              <a:rPr lang="en-US">
                <a:cs typeface="Calibri"/>
              </a:rPr>
              <a:t>Advances Mathematics for older children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B1F22-C9C7-4D03-BBDB-05115BE1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3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Math (T&lt;30)</a:t>
            </a:r>
            <a:endParaRPr lang="en-US"/>
          </a:p>
        </p:txBody>
      </p:sp>
      <p:pic>
        <p:nvPicPr>
          <p:cNvPr id="3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3BC1BAF1-365E-4DBB-A78A-3D886490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376" y="95044"/>
            <a:ext cx="5143864" cy="3086319"/>
          </a:xfrm>
          <a:prstGeom prst="rect">
            <a:avLst/>
          </a:prstGeom>
        </p:spPr>
      </p:pic>
      <p:pic>
        <p:nvPicPr>
          <p:cNvPr id="6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AF485A0B-6523-453A-A89C-1CD2F1871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62" y="3367577"/>
            <a:ext cx="5586942" cy="3352165"/>
          </a:xfrm>
          <a:prstGeom prst="rect">
            <a:avLst/>
          </a:prstGeom>
        </p:spPr>
      </p:pic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32752D02-AA63-40BF-B6A2-FBE73E38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59" y="3430207"/>
            <a:ext cx="5586942" cy="3352165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671D26D3-D472-4092-BEA9-DB1A19449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393" y="1842527"/>
            <a:ext cx="2333625" cy="1514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216504-BD6E-4A58-AB84-47CDC65C56E1}"/>
              </a:ext>
            </a:extLst>
          </p:cNvPr>
          <p:cNvSpPr/>
          <p:nvPr/>
        </p:nvSpPr>
        <p:spPr>
          <a:xfrm>
            <a:off x="4966447" y="1089212"/>
            <a:ext cx="918882" cy="918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C46739-A789-440C-BAB1-6B8A142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26A007D-9692-41E9-A5CF-0406C172E685}"/>
              </a:ext>
            </a:extLst>
          </p:cNvPr>
          <p:cNvSpPr/>
          <p:nvPr/>
        </p:nvSpPr>
        <p:spPr>
          <a:xfrm rot="-120000">
            <a:off x="7491130" y="1637566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B467D1-558A-4670-8117-63436701373B}"/>
              </a:ext>
            </a:extLst>
          </p:cNvPr>
          <p:cNvSpPr/>
          <p:nvPr/>
        </p:nvSpPr>
        <p:spPr>
          <a:xfrm rot="-120000">
            <a:off x="7611446" y="5026461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94EBF5-2110-45D9-A40B-8C4761E85E26}"/>
              </a:ext>
            </a:extLst>
          </p:cNvPr>
          <p:cNvSpPr/>
          <p:nvPr/>
        </p:nvSpPr>
        <p:spPr>
          <a:xfrm rot="-120000">
            <a:off x="1645788" y="5106671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0A09B-381F-42E6-9D70-0E5C61E6855C}"/>
              </a:ext>
            </a:extLst>
          </p:cNvPr>
          <p:cNvSpPr txBox="1"/>
          <p:nvPr/>
        </p:nvSpPr>
        <p:spPr>
          <a:xfrm>
            <a:off x="4563979" y="10848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General Increase</a:t>
            </a:r>
          </a:p>
        </p:txBody>
      </p:sp>
    </p:spTree>
    <p:extLst>
      <p:ext uri="{BB962C8B-B14F-4D97-AF65-F5344CB8AC3E}">
        <p14:creationId xmlns:p14="http://schemas.microsoft.com/office/powerpoint/2010/main" val="146239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ea typeface="+mj-lt"/>
                <a:cs typeface="+mj-lt"/>
              </a:rPr>
              <a:t>Math (T&lt;30)</a:t>
            </a:r>
          </a:p>
          <a:p>
            <a:endParaRPr lang="en-US" sz="4200">
              <a:cs typeface="Calibri Light"/>
            </a:endParaRP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C803778-7869-4CCB-BE1C-43179156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2" y="3372688"/>
            <a:ext cx="5530083" cy="3336839"/>
          </a:xfrm>
          <a:prstGeom prst="rect">
            <a:avLst/>
          </a:prstGeom>
        </p:spPr>
      </p:pic>
      <p:pic>
        <p:nvPicPr>
          <p:cNvPr id="6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A4B9C8CA-2981-4C26-AB09-028FAC72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62" y="3367577"/>
            <a:ext cx="5586942" cy="3352165"/>
          </a:xfrm>
          <a:prstGeom prst="rect">
            <a:avLst/>
          </a:prstGeom>
        </p:spPr>
      </p:pic>
      <p:pic>
        <p:nvPicPr>
          <p:cNvPr id="3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B92BF8-F5F8-4DB0-871D-983F178EC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16865"/>
            <a:ext cx="5586942" cy="3352165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840B874C-E834-487F-8EA2-D64CA589E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334" y="1719263"/>
            <a:ext cx="2333625" cy="1514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8257FC-EFEB-4B1F-A827-E085CE7F1466}"/>
              </a:ext>
            </a:extLst>
          </p:cNvPr>
          <p:cNvSpPr/>
          <p:nvPr/>
        </p:nvSpPr>
        <p:spPr>
          <a:xfrm>
            <a:off x="4888006" y="999565"/>
            <a:ext cx="918882" cy="918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E4699-E0C9-4B3A-93F5-B9FB3144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79894-0C43-4026-87B9-851F38F5EDD7}"/>
              </a:ext>
            </a:extLst>
          </p:cNvPr>
          <p:cNvSpPr/>
          <p:nvPr/>
        </p:nvSpPr>
        <p:spPr>
          <a:xfrm rot="-120000">
            <a:off x="7721735" y="1507224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646E02D-7033-4E4E-AC58-4C5FC3743B06}"/>
              </a:ext>
            </a:extLst>
          </p:cNvPr>
          <p:cNvSpPr/>
          <p:nvPr/>
        </p:nvSpPr>
        <p:spPr>
          <a:xfrm rot="-120000">
            <a:off x="1988688" y="4827940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F5DE0C-3542-48DF-BA2F-701ED62A0FD2}"/>
              </a:ext>
            </a:extLst>
          </p:cNvPr>
          <p:cNvSpPr/>
          <p:nvPr/>
        </p:nvSpPr>
        <p:spPr>
          <a:xfrm rot="-120000">
            <a:off x="7563319" y="4968308"/>
            <a:ext cx="3567994" cy="149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29AB2-7C35-4F0B-9C99-8EDD9976FE52}"/>
              </a:ext>
            </a:extLst>
          </p:cNvPr>
          <p:cNvSpPr txBox="1"/>
          <p:nvPr/>
        </p:nvSpPr>
        <p:spPr>
          <a:xfrm>
            <a:off x="4443663" y="8141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General Increase</a:t>
            </a:r>
          </a:p>
        </p:txBody>
      </p:sp>
    </p:spTree>
    <p:extLst>
      <p:ext uri="{BB962C8B-B14F-4D97-AF65-F5344CB8AC3E}">
        <p14:creationId xmlns:p14="http://schemas.microsoft.com/office/powerpoint/2010/main" val="27417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FBD6-A517-44EE-B8D0-67D3761D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Mini conclusion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F116F-26E0-4F3F-86FE-4A8A95B5C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512" y="1166933"/>
            <a:ext cx="9437340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Mean Overall </a:t>
            </a:r>
            <a:r>
              <a:rPr lang="en-US" sz="2400">
                <a:solidFill>
                  <a:srgbClr val="FF0000"/>
                </a:solidFill>
                <a:cs typeface="Calibri"/>
              </a:rPr>
              <a:t>increases</a:t>
            </a:r>
            <a:r>
              <a:rPr lang="en-US" sz="2400">
                <a:cs typeface="Calibri"/>
              </a:rPr>
              <a:t> slightly for different subjects</a:t>
            </a:r>
          </a:p>
          <a:p>
            <a:r>
              <a:rPr lang="en-US" sz="2400">
                <a:cs typeface="Calibri"/>
              </a:rPr>
              <a:t>Reading fluctuates on specific test levels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CC2C7-72C5-4640-A70F-9B372FC3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0FB61-E559-418D-9152-BA2C646FAA75}"/>
              </a:ext>
            </a:extLst>
          </p:cNvPr>
          <p:cNvSpPr txBox="1"/>
          <p:nvPr/>
        </p:nvSpPr>
        <p:spPr>
          <a:xfrm>
            <a:off x="4091574" y="542533"/>
            <a:ext cx="40062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/>
              <a:t>Conclusion</a:t>
            </a:r>
            <a:endParaRPr lang="en-US" sz="32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127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28FC-3DFE-4A33-91D5-3FE06ED9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Grade Boxplots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07A5A-F46E-4226-B2E6-3E32AADC4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We have created box plots of different grades on each subjects</a:t>
            </a:r>
          </a:p>
          <a:p>
            <a:r>
              <a:rPr lang="en-US" sz="2400">
                <a:cs typeface="Calibri"/>
              </a:rPr>
              <a:t>0 scores cut out</a:t>
            </a:r>
          </a:p>
          <a:p>
            <a:r>
              <a:rPr lang="en-US" sz="2400">
                <a:cs typeface="Calibri"/>
              </a:rPr>
              <a:t>Outliers not shown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24E2E-9BB3-476D-A8D7-45062B60F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33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689D1-72D3-4468-A580-F08DEFB5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Language Arts (G 3-5)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C735243-1564-4BDF-B2A6-E337DD92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376" y="95044"/>
            <a:ext cx="5143864" cy="3086319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437270-FA48-43B4-8A90-757DD3E3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88" y="3307419"/>
            <a:ext cx="5586942" cy="3352165"/>
          </a:xfrm>
          <a:prstGeom prst="rect">
            <a:avLst/>
          </a:prstGeom>
        </p:spPr>
      </p:pic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94066482-E15E-49F4-B921-FF18BEB7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85" y="3307419"/>
            <a:ext cx="5586942" cy="335216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3426F70-F51C-4D2F-9DDB-4882F7A1B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621" y="1894635"/>
            <a:ext cx="2047875" cy="1343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67DF7-EB9D-46B8-BE79-62D97A67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6CAF72F-3ABF-4684-85D7-CAA66EAB6B77}"/>
              </a:ext>
            </a:extLst>
          </p:cNvPr>
          <p:cNvSpPr/>
          <p:nvPr/>
        </p:nvSpPr>
        <p:spPr>
          <a:xfrm rot="-120000">
            <a:off x="7722348" y="1462156"/>
            <a:ext cx="3277231" cy="119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61CDBC6A-9780-4D39-8D86-0F94AE5B1804}"/>
              </a:ext>
            </a:extLst>
          </p:cNvPr>
          <p:cNvSpPr/>
          <p:nvPr/>
        </p:nvSpPr>
        <p:spPr>
          <a:xfrm rot="-120000">
            <a:off x="7501769" y="4871103"/>
            <a:ext cx="3277231" cy="119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782AF36-9148-46FA-AE8E-B22A039195E3}"/>
              </a:ext>
            </a:extLst>
          </p:cNvPr>
          <p:cNvSpPr/>
          <p:nvPr/>
        </p:nvSpPr>
        <p:spPr>
          <a:xfrm rot="-120000">
            <a:off x="1868985" y="4923240"/>
            <a:ext cx="3277231" cy="119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765FE-3874-4EBD-ADB1-2831124BB9EF}"/>
              </a:ext>
            </a:extLst>
          </p:cNvPr>
          <p:cNvSpPr txBox="1"/>
          <p:nvPr/>
        </p:nvSpPr>
        <p:spPr>
          <a:xfrm>
            <a:off x="4513847" y="4231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General Increase</a:t>
            </a:r>
          </a:p>
        </p:txBody>
      </p:sp>
    </p:spTree>
    <p:extLst>
      <p:ext uri="{BB962C8B-B14F-4D97-AF65-F5344CB8AC3E}">
        <p14:creationId xmlns:p14="http://schemas.microsoft.com/office/powerpoint/2010/main" val="105793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7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4BFFD-4E7F-4F21-8C59-72A983BF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  <a:cs typeface="Calibri Light"/>
              </a:rPr>
              <a:t>The Hewitt Foundation</a:t>
            </a:r>
            <a:endParaRPr lang="en-US" sz="60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21498D-F3FC-4847-8D71-093D6E2D4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59744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26AEC08-DBD7-4338-801C-C05E30B4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26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689D1-72D3-4468-A580-F08DEFB5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Language Arts (G 6-8)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7057FED-8BD9-4C2D-B363-2D5A69D5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376" y="95044"/>
            <a:ext cx="5143864" cy="3086319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F63246-3570-41CD-8EC7-08E1750CC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367577"/>
            <a:ext cx="5586942" cy="3352165"/>
          </a:xfrm>
          <a:prstGeom prst="rect">
            <a:avLst/>
          </a:prstGeom>
        </p:spPr>
      </p:pic>
      <p:pic>
        <p:nvPicPr>
          <p:cNvPr id="6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A0D7C2E-B35A-419B-899A-A2F2678BC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67577"/>
            <a:ext cx="5586942" cy="3352165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25E105DD-E57F-4608-9D3E-9E95EDBC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562" y="1838605"/>
            <a:ext cx="2047875" cy="13430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869621-60AA-4A4E-A623-04E5468F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83AF0F0-8927-4CAE-BE69-0A0CE68960CA}"/>
              </a:ext>
            </a:extLst>
          </p:cNvPr>
          <p:cNvSpPr/>
          <p:nvPr/>
        </p:nvSpPr>
        <p:spPr>
          <a:xfrm rot="-120000">
            <a:off x="7732374" y="1582472"/>
            <a:ext cx="3277231" cy="119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676243-9688-4C0F-98A3-04E91A1F9539}"/>
              </a:ext>
            </a:extLst>
          </p:cNvPr>
          <p:cNvSpPr/>
          <p:nvPr/>
        </p:nvSpPr>
        <p:spPr>
          <a:xfrm rot="-120000">
            <a:off x="7500754" y="4812939"/>
            <a:ext cx="3738441" cy="169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0003031-FCB5-4848-8597-26D2CD803078}"/>
              </a:ext>
            </a:extLst>
          </p:cNvPr>
          <p:cNvSpPr/>
          <p:nvPr/>
        </p:nvSpPr>
        <p:spPr>
          <a:xfrm rot="-120000">
            <a:off x="1786769" y="5151840"/>
            <a:ext cx="3277231" cy="119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6668B-83D3-4E80-9D84-6D130B7CC427}"/>
              </a:ext>
            </a:extLst>
          </p:cNvPr>
          <p:cNvSpPr txBox="1"/>
          <p:nvPr/>
        </p:nvSpPr>
        <p:spPr>
          <a:xfrm>
            <a:off x="4594058" y="5835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General Increase</a:t>
            </a:r>
          </a:p>
        </p:txBody>
      </p:sp>
    </p:spTree>
    <p:extLst>
      <p:ext uri="{BB962C8B-B14F-4D97-AF65-F5344CB8AC3E}">
        <p14:creationId xmlns:p14="http://schemas.microsoft.com/office/powerpoint/2010/main" val="228659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F472-B3FD-4F8D-947F-E166F33E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Maths (G 3-5) (TL&gt;30)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850ED241-8EFD-4CFA-8E65-65D199CD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02" y="3430591"/>
            <a:ext cx="5143864" cy="3086319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6B59794-68AB-4A55-9E69-FAB3DED3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72" y="3507945"/>
            <a:ext cx="5586942" cy="3352165"/>
          </a:xfrm>
          <a:prstGeom prst="rect">
            <a:avLst/>
          </a:prstGeom>
        </p:spPr>
      </p:pic>
      <p:pic>
        <p:nvPicPr>
          <p:cNvPr id="3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E081E9E-FCBA-46E1-9D7E-689EC03CF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190181"/>
            <a:ext cx="5586942" cy="3352165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6E7B63C-E702-41C1-958E-0713A345E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825" y="1984502"/>
            <a:ext cx="2124075" cy="1295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7DE665-6B43-41C8-8D8A-F06B58DF3600}"/>
              </a:ext>
            </a:extLst>
          </p:cNvPr>
          <p:cNvSpPr/>
          <p:nvPr/>
        </p:nvSpPr>
        <p:spPr>
          <a:xfrm>
            <a:off x="4518212" y="1257300"/>
            <a:ext cx="918882" cy="918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0A912-C72D-40F2-8373-1696553D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DE19752E-7D41-4D59-85EE-6B72AEEDE7DA}"/>
              </a:ext>
            </a:extLst>
          </p:cNvPr>
          <p:cNvSpPr/>
          <p:nvPr/>
        </p:nvSpPr>
        <p:spPr>
          <a:xfrm rot="-660000">
            <a:off x="7360244" y="1277563"/>
            <a:ext cx="3966575" cy="6263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218E314F-CF87-4ABA-806A-C409265736FD}"/>
              </a:ext>
            </a:extLst>
          </p:cNvPr>
          <p:cNvSpPr/>
          <p:nvPr/>
        </p:nvSpPr>
        <p:spPr>
          <a:xfrm rot="21420000">
            <a:off x="1822971" y="4749433"/>
            <a:ext cx="3945699" cy="3340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38B7B7E6-D55E-4159-82E8-FC1BD2807E45}"/>
              </a:ext>
            </a:extLst>
          </p:cNvPr>
          <p:cNvSpPr/>
          <p:nvPr/>
        </p:nvSpPr>
        <p:spPr>
          <a:xfrm rot="-660000">
            <a:off x="7551963" y="4809209"/>
            <a:ext cx="3966575" cy="3235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99B10-0D8B-43D2-AB88-2E44635AFD11}"/>
              </a:ext>
            </a:extLst>
          </p:cNvPr>
          <p:cNvSpPr txBox="1"/>
          <p:nvPr/>
        </p:nvSpPr>
        <p:spPr>
          <a:xfrm>
            <a:off x="4563979" y="10848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Curved Increase</a:t>
            </a:r>
          </a:p>
        </p:txBody>
      </p:sp>
    </p:spTree>
    <p:extLst>
      <p:ext uri="{BB962C8B-B14F-4D97-AF65-F5344CB8AC3E}">
        <p14:creationId xmlns:p14="http://schemas.microsoft.com/office/powerpoint/2010/main" val="229488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F472-B3FD-4F8D-947F-E166F33E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Maths (G 6-8) (TL&lt;30)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1E7E1DB3-1541-4F2F-84AE-79C436B8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376" y="3424880"/>
            <a:ext cx="5143864" cy="3086319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092C0D7-B1A6-47F4-AC73-4A1E30A17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122" y="-4012"/>
            <a:ext cx="5586942" cy="3352165"/>
          </a:xfrm>
          <a:prstGeom prst="rect">
            <a:avLst/>
          </a:prstGeom>
        </p:spPr>
      </p:pic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47FF1AF-42FE-46E1-96AA-335AAFFCE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78" y="3430207"/>
            <a:ext cx="5586942" cy="3352165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6238EC62-12C3-4178-A945-A8D7A03D7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865" y="1956827"/>
            <a:ext cx="2085975" cy="12858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81D7EA-52A6-470C-9B7E-0888809B66DB}"/>
              </a:ext>
            </a:extLst>
          </p:cNvPr>
          <p:cNvSpPr/>
          <p:nvPr/>
        </p:nvSpPr>
        <p:spPr>
          <a:xfrm>
            <a:off x="4406153" y="1257300"/>
            <a:ext cx="918882" cy="918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EE8142-582E-40D9-9A69-2A133FCB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55289000-AB79-495F-A874-1E0073E6E722}"/>
              </a:ext>
            </a:extLst>
          </p:cNvPr>
          <p:cNvSpPr/>
          <p:nvPr/>
        </p:nvSpPr>
        <p:spPr>
          <a:xfrm rot="21240000">
            <a:off x="7490586" y="1257511"/>
            <a:ext cx="3966575" cy="6263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314FEFD4-ACFA-48DC-9D00-5CADA8ABAC27}"/>
              </a:ext>
            </a:extLst>
          </p:cNvPr>
          <p:cNvSpPr/>
          <p:nvPr/>
        </p:nvSpPr>
        <p:spPr>
          <a:xfrm rot="-660000">
            <a:off x="7551963" y="4809209"/>
            <a:ext cx="3966575" cy="32358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E49E8F85-D3E1-4B98-991C-6D393DAD0CA5}"/>
              </a:ext>
            </a:extLst>
          </p:cNvPr>
          <p:cNvSpPr/>
          <p:nvPr/>
        </p:nvSpPr>
        <p:spPr>
          <a:xfrm rot="-660000">
            <a:off x="1892926" y="4730635"/>
            <a:ext cx="3966575" cy="30353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66874-0365-4DF8-B5C6-B8B0213545A9}"/>
              </a:ext>
            </a:extLst>
          </p:cNvPr>
          <p:cNvSpPr txBox="1"/>
          <p:nvPr/>
        </p:nvSpPr>
        <p:spPr>
          <a:xfrm>
            <a:off x="4563979" y="10848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Curved Increase</a:t>
            </a:r>
          </a:p>
        </p:txBody>
      </p:sp>
    </p:spTree>
    <p:extLst>
      <p:ext uri="{BB962C8B-B14F-4D97-AF65-F5344CB8AC3E}">
        <p14:creationId xmlns:p14="http://schemas.microsoft.com/office/powerpoint/2010/main" val="188862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F472-B3FD-4F8D-947F-E166F33E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Readings (G 3-5)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457CA5-E8F1-461D-800E-300AF773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376" y="95044"/>
            <a:ext cx="5143864" cy="3086319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413226E7-A38C-4731-A070-FD133063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3367577"/>
            <a:ext cx="5586942" cy="3352165"/>
          </a:xfrm>
          <a:prstGeom prst="rect">
            <a:avLst/>
          </a:prstGeom>
        </p:spPr>
      </p:pic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C281109-E669-496D-BD9D-EBCB6976C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67577"/>
            <a:ext cx="5586942" cy="335216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CFF9EB2-E433-434F-820D-33831E780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369" y="2131359"/>
            <a:ext cx="1971675" cy="1295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EEDE9-B4FB-49BD-B2DE-5D9D2A8A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C03826D-0227-4B53-83FC-4627DE74A722}"/>
              </a:ext>
            </a:extLst>
          </p:cNvPr>
          <p:cNvSpPr/>
          <p:nvPr/>
        </p:nvSpPr>
        <p:spPr>
          <a:xfrm rot="-120000">
            <a:off x="7601624" y="1368602"/>
            <a:ext cx="3467731" cy="13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56D1907-8567-4022-8ED9-C8538E9C6525}"/>
              </a:ext>
            </a:extLst>
          </p:cNvPr>
          <p:cNvSpPr/>
          <p:nvPr/>
        </p:nvSpPr>
        <p:spPr>
          <a:xfrm rot="-120000">
            <a:off x="7531639" y="4929341"/>
            <a:ext cx="3387520" cy="1292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8D39FA0-EAF1-43CF-86F3-71B5AB9DAD6C}"/>
              </a:ext>
            </a:extLst>
          </p:cNvPr>
          <p:cNvSpPr/>
          <p:nvPr/>
        </p:nvSpPr>
        <p:spPr>
          <a:xfrm rot="-120000">
            <a:off x="1697519" y="4935087"/>
            <a:ext cx="3748467" cy="169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15BB3-A793-44E7-9FB6-5F03D7AC2387}"/>
              </a:ext>
            </a:extLst>
          </p:cNvPr>
          <p:cNvSpPr txBox="1"/>
          <p:nvPr/>
        </p:nvSpPr>
        <p:spPr>
          <a:xfrm>
            <a:off x="4563979" y="10848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Curved Increase</a:t>
            </a:r>
          </a:p>
        </p:txBody>
      </p:sp>
    </p:spTree>
    <p:extLst>
      <p:ext uri="{BB962C8B-B14F-4D97-AF65-F5344CB8AC3E}">
        <p14:creationId xmlns:p14="http://schemas.microsoft.com/office/powerpoint/2010/main" val="106864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F472-B3FD-4F8D-947F-E166F33E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Readings (G 6-8)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00D0CF9C-FD0E-4FB4-9CF3-11FB92E6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376" y="95044"/>
            <a:ext cx="5143864" cy="3086319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D40A5F8B-84C5-421E-B19A-1005B7AF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62" y="3430207"/>
            <a:ext cx="5586942" cy="3352165"/>
          </a:xfrm>
          <a:prstGeom prst="rect">
            <a:avLst/>
          </a:prstGeom>
        </p:spPr>
      </p:pic>
      <p:pic>
        <p:nvPicPr>
          <p:cNvPr id="9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6BA0D481-54DB-4E67-8836-9C94D52BD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7" y="3367577"/>
            <a:ext cx="5586942" cy="335216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7B3FA07-EF48-4FC6-B331-8720E4251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369" y="2064124"/>
            <a:ext cx="1971675" cy="1295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4A59F-E2D7-4CC2-9BF8-9903182D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BB16BD0-0D9E-4AA3-84E5-6F9A429F0128}"/>
              </a:ext>
            </a:extLst>
          </p:cNvPr>
          <p:cNvSpPr/>
          <p:nvPr/>
        </p:nvSpPr>
        <p:spPr>
          <a:xfrm rot="-120000">
            <a:off x="7601624" y="1368602"/>
            <a:ext cx="3467731" cy="13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5096D0-6B60-45DC-952B-0CBD8A5D539F}"/>
              </a:ext>
            </a:extLst>
          </p:cNvPr>
          <p:cNvSpPr/>
          <p:nvPr/>
        </p:nvSpPr>
        <p:spPr>
          <a:xfrm rot="-120000">
            <a:off x="1918708" y="4970055"/>
            <a:ext cx="3467731" cy="13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AA307ED-75D9-42EF-B147-32B67F8B3214}"/>
              </a:ext>
            </a:extLst>
          </p:cNvPr>
          <p:cNvSpPr/>
          <p:nvPr/>
        </p:nvSpPr>
        <p:spPr>
          <a:xfrm rot="-120000">
            <a:off x="8016713" y="5032218"/>
            <a:ext cx="3467731" cy="139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D6670-9B53-4C24-8D24-2685569D6D0A}"/>
              </a:ext>
            </a:extLst>
          </p:cNvPr>
          <p:cNvSpPr txBox="1"/>
          <p:nvPr/>
        </p:nvSpPr>
        <p:spPr>
          <a:xfrm>
            <a:off x="4563979" y="108484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Curved Increase</a:t>
            </a:r>
          </a:p>
        </p:txBody>
      </p:sp>
    </p:spTree>
    <p:extLst>
      <p:ext uri="{BB962C8B-B14F-4D97-AF65-F5344CB8AC3E}">
        <p14:creationId xmlns:p14="http://schemas.microsoft.com/office/powerpoint/2010/main" val="26358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A31E0-F418-4BAD-A2DE-93D20427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FFA2-ADCF-43F9-8CA8-69DC83A1F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Math Grade goes </a:t>
            </a:r>
            <a:r>
              <a:rPr lang="en-US">
                <a:solidFill>
                  <a:srgbClr val="FF0000"/>
                </a:solidFill>
                <a:cs typeface="Calibri"/>
              </a:rPr>
              <a:t>up </a:t>
            </a:r>
            <a:r>
              <a:rPr lang="en-US">
                <a:cs typeface="Calibri"/>
              </a:rPr>
              <a:t>in a </a:t>
            </a:r>
            <a:r>
              <a:rPr lang="en-US">
                <a:solidFill>
                  <a:srgbClr val="FF0000"/>
                </a:solidFill>
                <a:cs typeface="Calibri"/>
              </a:rPr>
              <a:t>curved </a:t>
            </a:r>
            <a:r>
              <a:rPr lang="en-US">
                <a:cs typeface="Calibri"/>
              </a:rPr>
              <a:t>fashion</a:t>
            </a:r>
            <a:endParaRPr lang="en-US"/>
          </a:p>
          <a:p>
            <a:r>
              <a:rPr lang="en-US">
                <a:cs typeface="Calibri"/>
              </a:rPr>
              <a:t>Language Arts score goes </a:t>
            </a:r>
            <a:r>
              <a:rPr lang="en-US">
                <a:solidFill>
                  <a:srgbClr val="FF0000"/>
                </a:solidFill>
                <a:cs typeface="Calibri"/>
              </a:rPr>
              <a:t>up </a:t>
            </a:r>
            <a:r>
              <a:rPr lang="en-US">
                <a:cs typeface="Calibri"/>
              </a:rPr>
              <a:t>consistently </a:t>
            </a:r>
          </a:p>
          <a:p>
            <a:r>
              <a:rPr lang="en-US">
                <a:cs typeface="Calibri"/>
              </a:rPr>
              <a:t>Reading scores go </a:t>
            </a:r>
            <a:r>
              <a:rPr lang="en-US">
                <a:solidFill>
                  <a:srgbClr val="FF0000"/>
                </a:solidFill>
                <a:cs typeface="Calibri"/>
              </a:rPr>
              <a:t>up </a:t>
            </a:r>
            <a:r>
              <a:rPr lang="en-US">
                <a:cs typeface="Calibri"/>
              </a:rPr>
              <a:t>consistently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3D1B6-9F83-4A8A-A9D4-2B7A54F5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43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01E10-8B84-4C85-8185-710FB796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26" y="2635884"/>
            <a:ext cx="8695663" cy="32265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 Charts </a:t>
            </a: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</a:t>
            </a:r>
            <a:br>
              <a:rPr lang="en-US" sz="4800" kern="1200"/>
            </a:br>
            <a:r>
              <a:rPr lang="en-US" sz="7200" b="1">
                <a:solidFill>
                  <a:srgbClr val="FFFFFF"/>
                </a:solidFill>
              </a:rPr>
              <a:t>Count</a:t>
            </a:r>
            <a:r>
              <a:rPr lang="en-US" sz="7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b="1">
                <a:solidFill>
                  <a:srgbClr val="FFFFFF"/>
                </a:solidFill>
              </a:rPr>
              <a:t>Year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8B138-91ED-4739-8D30-D14AACDC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8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CD04-3E58-40EC-9C15-79F276A08674}"/>
              </a:ext>
            </a:extLst>
          </p:cNvPr>
          <p:cNvSpPr txBox="1"/>
          <p:nvPr/>
        </p:nvSpPr>
        <p:spPr>
          <a:xfrm rot="16200000">
            <a:off x="-280555" y="1465711"/>
            <a:ext cx="11759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  <a:cs typeface="Calibri"/>
              </a:rPr>
              <a:t>Overall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26122-C2F8-45D5-A24A-8699BE245153}"/>
              </a:ext>
            </a:extLst>
          </p:cNvPr>
          <p:cNvSpPr txBox="1"/>
          <p:nvPr/>
        </p:nvSpPr>
        <p:spPr>
          <a:xfrm rot="16200000" flipH="1">
            <a:off x="-1264022" y="4656573"/>
            <a:ext cx="31428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Count Vs Year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14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A17E0B35-AC9A-49C4-B3B0-99FCF47A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65" y="89854"/>
            <a:ext cx="5121876" cy="3362561"/>
          </a:xfrm>
          <a:prstGeom prst="rect">
            <a:avLst/>
          </a:prstGeom>
        </p:spPr>
      </p:pic>
      <p:pic>
        <p:nvPicPr>
          <p:cNvPr id="15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C6D912F4-A825-4A5B-9CD7-0FF2668BD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049" y="69259"/>
            <a:ext cx="5317524" cy="3383159"/>
          </a:xfrm>
          <a:prstGeom prst="rect">
            <a:avLst/>
          </a:prstGeom>
        </p:spPr>
      </p:pic>
      <p:pic>
        <p:nvPicPr>
          <p:cNvPr id="16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93157475-308A-4E12-8D1B-6755CC612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65" y="3529150"/>
            <a:ext cx="5121875" cy="3238997"/>
          </a:xfrm>
          <a:prstGeom prst="rect">
            <a:avLst/>
          </a:prstGeom>
        </p:spPr>
      </p:pic>
      <p:pic>
        <p:nvPicPr>
          <p:cNvPr id="17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45F39450-E2BD-4583-B09F-4DEC85EF3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049" y="3529150"/>
            <a:ext cx="5193956" cy="326988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4E0E94-EE88-4AFB-8102-5B30A633A660}"/>
              </a:ext>
            </a:extLst>
          </p:cNvPr>
          <p:cNvCxnSpPr/>
          <p:nvPr/>
        </p:nvCxnSpPr>
        <p:spPr>
          <a:xfrm flipV="1">
            <a:off x="752012" y="3463833"/>
            <a:ext cx="11318484" cy="185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5E127-5935-401B-8710-E8150CF6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74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CD04-3E58-40EC-9C15-79F276A08674}"/>
              </a:ext>
            </a:extLst>
          </p:cNvPr>
          <p:cNvSpPr txBox="1"/>
          <p:nvPr/>
        </p:nvSpPr>
        <p:spPr>
          <a:xfrm rot="16200000">
            <a:off x="-280555" y="1465711"/>
            <a:ext cx="11759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  <a:cs typeface="Calibri"/>
              </a:rPr>
              <a:t>Overall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26122-C2F8-45D5-A24A-8699BE245153}"/>
              </a:ext>
            </a:extLst>
          </p:cNvPr>
          <p:cNvSpPr txBox="1"/>
          <p:nvPr/>
        </p:nvSpPr>
        <p:spPr>
          <a:xfrm rot="16200000" flipH="1">
            <a:off x="-1264022" y="4656573"/>
            <a:ext cx="31428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Count Vs Year</a:t>
            </a: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4E0E94-EE88-4AFB-8102-5B30A633A660}"/>
              </a:ext>
            </a:extLst>
          </p:cNvPr>
          <p:cNvCxnSpPr/>
          <p:nvPr/>
        </p:nvCxnSpPr>
        <p:spPr>
          <a:xfrm flipV="1">
            <a:off x="752012" y="3463833"/>
            <a:ext cx="11318484" cy="185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7074FBA0-D383-472E-88CE-B1C098CB5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54" y="100150"/>
            <a:ext cx="5173362" cy="3321374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6F5106A7-B658-41DB-ADA6-9ADF34F4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805" y="69259"/>
            <a:ext cx="5224848" cy="3352266"/>
          </a:xfrm>
          <a:prstGeom prst="rect">
            <a:avLst/>
          </a:prstGeom>
        </p:spPr>
      </p:pic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9228065D-656F-4633-BD05-79391EDA6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54" y="3539447"/>
            <a:ext cx="5173362" cy="3280186"/>
          </a:xfrm>
          <a:prstGeom prst="rect">
            <a:avLst/>
          </a:prstGeom>
        </p:spPr>
      </p:pic>
      <p:pic>
        <p:nvPicPr>
          <p:cNvPr id="10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B03E6C5E-32AF-4C6D-8FD4-41F117D58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805" y="3539447"/>
            <a:ext cx="5193956" cy="32595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90034-5A66-44F9-827B-09B02B84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98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D01E10-8B84-4C85-8185-710FB796D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26" y="2635884"/>
            <a:ext cx="8695663" cy="32265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200" b="1">
                <a:solidFill>
                  <a:srgbClr val="FFFFFF"/>
                </a:solidFill>
              </a:rPr>
              <a:t>Scatterplot </a:t>
            </a:r>
            <a:r>
              <a:rPr lang="en-US" sz="7200">
                <a:solidFill>
                  <a:srgbClr val="FFFFFF"/>
                </a:solidFill>
              </a:rPr>
              <a:t>for</a:t>
            </a:r>
            <a:r>
              <a:rPr lang="en-US" sz="7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kern="1200"/>
            </a:br>
            <a:r>
              <a:rPr lang="en-US" sz="7200" b="1">
                <a:solidFill>
                  <a:srgbClr val="FFFFFF"/>
                </a:solidFill>
              </a:rPr>
              <a:t>Count</a:t>
            </a:r>
            <a:r>
              <a:rPr lang="en-US" sz="7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sz="7200">
                <a:solidFill>
                  <a:srgbClr val="FFFFFF"/>
                </a:solidFill>
              </a:rPr>
              <a:t> </a:t>
            </a:r>
            <a:r>
              <a:rPr lang="en-US" sz="7200" b="1">
                <a:solidFill>
                  <a:srgbClr val="FFFFFF"/>
                </a:solidFill>
              </a:rPr>
              <a:t>TestLevel</a:t>
            </a:r>
            <a:endParaRPr lang="en-US" sz="72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90FAF-1965-4142-B124-5BF9CA58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1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EBBAC-8E32-8F49-9658-D2B298FF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More about the P.A.S.S test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5D4EA-923D-124A-BAE2-B99B754E9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PASS Stands for Personalized Achievement Summary System</a:t>
            </a:r>
          </a:p>
          <a:p>
            <a:r>
              <a:rPr lang="en-US" sz="2000">
                <a:cs typeface="Calibri"/>
              </a:rPr>
              <a:t>The PASS test is like other standardized test but made especially for homeschoolers and can be administered from home.</a:t>
            </a:r>
          </a:p>
          <a:p>
            <a:r>
              <a:rPr lang="en-US" sz="2000">
                <a:ea typeface="+mn-lt"/>
                <a:cs typeface="+mn-lt"/>
              </a:rPr>
              <a:t>The test assess students in three different subjects (reading, language arts and math).</a:t>
            </a:r>
          </a:p>
          <a:p>
            <a:r>
              <a:rPr lang="en-US" sz="2000">
                <a:cs typeface="Calibri"/>
              </a:rPr>
              <a:t>Test provides 1-25 different test levels. It allow students to pick the test levels which they think would be appropriate for them.</a:t>
            </a:r>
          </a:p>
          <a:p>
            <a:r>
              <a:rPr lang="en-US" sz="2000">
                <a:ea typeface="+mn-lt"/>
                <a:cs typeface="+mn-lt"/>
              </a:rPr>
              <a:t>Hewitt gives percentile of how a student did compared to other homeschoolers who took the same test, and on top of that, they’ll  give a percentile of how a student did compared to a national standardized test.</a:t>
            </a:r>
          </a:p>
          <a:p>
            <a:r>
              <a:rPr lang="en-US" sz="2000">
                <a:cs typeface="Calibri"/>
              </a:rPr>
              <a:t>Hewitt converts both the percentiles in a measure known as RIT score which would make it easier to assess each student.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1908F-4166-403B-8A59-B573947C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05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CD04-3E58-40EC-9C15-79F276A08674}"/>
              </a:ext>
            </a:extLst>
          </p:cNvPr>
          <p:cNvSpPr txBox="1"/>
          <p:nvPr/>
        </p:nvSpPr>
        <p:spPr>
          <a:xfrm rot="16200000">
            <a:off x="-280555" y="1465711"/>
            <a:ext cx="11759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  <a:cs typeface="Calibri"/>
              </a:rPr>
              <a:t>MATH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70E8C-7EFC-4E7D-8FD1-ABC13A2B70C8}"/>
              </a:ext>
            </a:extLst>
          </p:cNvPr>
          <p:cNvSpPr txBox="1"/>
          <p:nvPr/>
        </p:nvSpPr>
        <p:spPr>
          <a:xfrm rot="16200000" flipH="1">
            <a:off x="-1264022" y="4656573"/>
            <a:ext cx="31428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Count Vs TestLevel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2" name="Picture 3" descr="Chart&#10;&#10;Description automatically generated">
            <a:extLst>
              <a:ext uri="{FF2B5EF4-FFF2-40B4-BE49-F238E27FC236}">
                <a16:creationId xmlns:a16="http://schemas.microsoft.com/office/drawing/2014/main" id="{A2E7D68D-B4C6-4198-B947-680CE4C25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48" y="177959"/>
            <a:ext cx="5307227" cy="3124571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E5026B8-DCFB-4B7D-BDE0-09712F64D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995" y="229444"/>
            <a:ext cx="5235146" cy="307308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EA0835-B933-4851-860D-A9ED58EFBD1C}"/>
              </a:ext>
            </a:extLst>
          </p:cNvPr>
          <p:cNvCxnSpPr/>
          <p:nvPr/>
        </p:nvCxnSpPr>
        <p:spPr>
          <a:xfrm flipV="1">
            <a:off x="752012" y="3402049"/>
            <a:ext cx="11318484" cy="185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C86D210D-B4E4-4451-A391-810C9143B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49" y="3503985"/>
            <a:ext cx="5307227" cy="311427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546C7C6B-2D9F-4F21-AAD7-4F6F01004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995" y="3503985"/>
            <a:ext cx="5317524" cy="31142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F12C64-9F7E-4708-88C3-7F67A772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6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70E8C-7EFC-4E7D-8FD1-ABC13A2B70C8}"/>
              </a:ext>
            </a:extLst>
          </p:cNvPr>
          <p:cNvSpPr txBox="1"/>
          <p:nvPr/>
        </p:nvSpPr>
        <p:spPr>
          <a:xfrm rot="16200000" flipH="1">
            <a:off x="-1264022" y="4656573"/>
            <a:ext cx="31428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Count Vs TestLevel</a:t>
            </a: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EA0835-B933-4851-860D-A9ED58EFBD1C}"/>
              </a:ext>
            </a:extLst>
          </p:cNvPr>
          <p:cNvCxnSpPr/>
          <p:nvPr/>
        </p:nvCxnSpPr>
        <p:spPr>
          <a:xfrm flipV="1">
            <a:off x="752012" y="3391752"/>
            <a:ext cx="11318484" cy="185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2ED378-4B88-45FC-B484-6F9EBD057392}"/>
              </a:ext>
            </a:extLst>
          </p:cNvPr>
          <p:cNvSpPr txBox="1"/>
          <p:nvPr/>
        </p:nvSpPr>
        <p:spPr>
          <a:xfrm rot="16200000">
            <a:off x="-815307" y="1525691"/>
            <a:ext cx="22639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cs typeface="Calibri"/>
              </a:rPr>
              <a:t>Language &amp; Arts</a:t>
            </a:r>
            <a:endParaRPr lang="en-US"/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2C3CDD8C-2916-43B6-AA12-5B00C3AD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6" y="230292"/>
            <a:ext cx="5523471" cy="3050793"/>
          </a:xfrm>
          <a:prstGeom prst="rect">
            <a:avLst/>
          </a:prstGeom>
        </p:spPr>
      </p:pic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A1AD6B65-0CE5-48E5-8EF3-FB57F193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18" y="229875"/>
            <a:ext cx="5461687" cy="3051631"/>
          </a:xfrm>
          <a:prstGeom prst="rect">
            <a:avLst/>
          </a:prstGeom>
        </p:spPr>
      </p:pic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37C436DC-1419-4DE3-B32C-89FE8B544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16" y="3514713"/>
            <a:ext cx="5523470" cy="3061927"/>
          </a:xfrm>
          <a:prstGeom prst="rect">
            <a:avLst/>
          </a:prstGeom>
        </p:spPr>
      </p:pic>
      <p:pic>
        <p:nvPicPr>
          <p:cNvPr id="14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4522C79F-86B1-4444-943A-D75D942C0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319" y="3515130"/>
            <a:ext cx="5564659" cy="30610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196BF4-7C9B-476B-97E6-359E32E2CB57}"/>
              </a:ext>
            </a:extLst>
          </p:cNvPr>
          <p:cNvSpPr txBox="1"/>
          <p:nvPr/>
        </p:nvSpPr>
        <p:spPr>
          <a:xfrm>
            <a:off x="759940" y="3488725"/>
            <a:ext cx="601362" cy="2308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solidFill>
                  <a:schemeClr val="bg1">
                    <a:lumMod val="85000"/>
                  </a:schemeClr>
                </a:solidFill>
              </a:rPr>
              <a:t>Count Vs</a:t>
            </a:r>
            <a:endParaRPr lang="en-US" sz="900">
              <a:solidFill>
                <a:schemeClr val="bg1">
                  <a:lumMod val="85000"/>
                </a:schemeClr>
              </a:solidFill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D108EC-D6B7-43B7-94A1-DF9763EA1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14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70E8C-7EFC-4E7D-8FD1-ABC13A2B70C8}"/>
              </a:ext>
            </a:extLst>
          </p:cNvPr>
          <p:cNvSpPr txBox="1"/>
          <p:nvPr/>
        </p:nvSpPr>
        <p:spPr>
          <a:xfrm rot="16200000" flipH="1">
            <a:off x="-1264022" y="4656573"/>
            <a:ext cx="31428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Count Vs TestLevel</a:t>
            </a:r>
            <a:endParaRPr lang="en-US" err="1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6EA0835-B933-4851-860D-A9ED58EFBD1C}"/>
              </a:ext>
            </a:extLst>
          </p:cNvPr>
          <p:cNvCxnSpPr/>
          <p:nvPr/>
        </p:nvCxnSpPr>
        <p:spPr>
          <a:xfrm flipV="1">
            <a:off x="752012" y="3391752"/>
            <a:ext cx="11318484" cy="185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F724C5-F8D9-45CD-8EE2-65653C5EBB80}"/>
              </a:ext>
            </a:extLst>
          </p:cNvPr>
          <p:cNvSpPr txBox="1"/>
          <p:nvPr/>
        </p:nvSpPr>
        <p:spPr>
          <a:xfrm rot="16200000">
            <a:off x="-280555" y="1465711"/>
            <a:ext cx="11759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  <a:cs typeface="Calibri"/>
              </a:rPr>
              <a:t>Reading</a:t>
            </a: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FD7D6771-03FB-4357-94BC-5F532F46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02" y="229875"/>
            <a:ext cx="5523469" cy="3051630"/>
          </a:xfrm>
          <a:prstGeom prst="rect">
            <a:avLst/>
          </a:prstGeom>
        </p:spPr>
      </p:pic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5074BA5-1E70-4E62-92E6-D6AD362B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14" y="312253"/>
            <a:ext cx="5369010" cy="2969251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52891FF6-5A4B-4C69-8588-CDE86282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03" y="3463644"/>
            <a:ext cx="5523470" cy="3030198"/>
          </a:xfrm>
          <a:prstGeom prst="rect">
            <a:avLst/>
          </a:prstGeom>
        </p:spPr>
      </p:pic>
      <p:pic>
        <p:nvPicPr>
          <p:cNvPr id="7" name="Picture 9" descr="Chart&#10;&#10;Description automatically generated">
            <a:extLst>
              <a:ext uri="{FF2B5EF4-FFF2-40B4-BE49-F238E27FC236}">
                <a16:creationId xmlns:a16="http://schemas.microsoft.com/office/drawing/2014/main" id="{F2B87E15-F966-4728-8AA9-E47DA08C0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914" y="3463644"/>
            <a:ext cx="5544064" cy="303019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46FB2D-4470-430C-8472-D9669475C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55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7" y="450222"/>
            <a:ext cx="11248533" cy="278186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1A82-A79D-4C22-B3AF-F91313FF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8" y="762000"/>
            <a:ext cx="10622327" cy="21441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A8B9026-04DF-499B-A388-67FCB7435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05" y="3395972"/>
            <a:ext cx="1332806" cy="1417320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4" y="4965191"/>
            <a:ext cx="1338257" cy="143777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5100" y="3395974"/>
            <a:ext cx="9735491" cy="300699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D9E4ED6A-7A24-8947-A58A-AD146BCA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648548"/>
            <a:ext cx="9111025" cy="2481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/>
              <a:t>mean RIT score has increased</a:t>
            </a:r>
          </a:p>
          <a:p>
            <a:pPr>
              <a:spcAft>
                <a:spcPts val="600"/>
              </a:spcAft>
            </a:pPr>
            <a:r>
              <a:rPr lang="en-US" sz="2400"/>
              <a:t>Lacking significant change in distribution</a:t>
            </a:r>
          </a:p>
          <a:p>
            <a:pPr>
              <a:spcAft>
                <a:spcPts val="600"/>
              </a:spcAft>
            </a:pPr>
            <a:r>
              <a:rPr lang="en-US" sz="2400"/>
              <a:t>Although students are doing better, the standard deviation is consistent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38B23-9615-E841-99CB-DCF17DB97650}"/>
              </a:ext>
            </a:extLst>
          </p:cNvPr>
          <p:cNvSpPr txBox="1"/>
          <p:nvPr/>
        </p:nvSpPr>
        <p:spPr>
          <a:xfrm>
            <a:off x="4077730" y="62401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23F1D3-D329-435E-A4B3-CDA37A9B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51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F204B-E0D5-473F-BB62-ED08F6E6AFB8}"/>
              </a:ext>
            </a:extLst>
          </p:cNvPr>
          <p:cNvSpPr/>
          <p:nvPr/>
        </p:nvSpPr>
        <p:spPr>
          <a:xfrm>
            <a:off x="1731" y="322117"/>
            <a:ext cx="12191999" cy="1298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CCA-CFA1-4762-98D9-3B36B246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654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Linear Model Prediction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EB3F7-B291-497F-A7EA-3BE9A902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9738"/>
            <a:ext cx="10515600" cy="29572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Split by subject</a:t>
            </a:r>
          </a:p>
          <a:p>
            <a:r>
              <a:rPr lang="en-US">
                <a:cs typeface="Calibri"/>
              </a:rPr>
              <a:t>Trained on years 1988-1998</a:t>
            </a:r>
          </a:p>
          <a:p>
            <a:r>
              <a:rPr lang="en-US">
                <a:cs typeface="Calibri"/>
              </a:rPr>
              <a:t>Tested on years 2009-2019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7C822-91F9-48B4-A91A-4539D224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78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F204B-E0D5-473F-BB62-ED08F6E6AFB8}"/>
              </a:ext>
            </a:extLst>
          </p:cNvPr>
          <p:cNvSpPr/>
          <p:nvPr/>
        </p:nvSpPr>
        <p:spPr>
          <a:xfrm>
            <a:off x="1731" y="322117"/>
            <a:ext cx="12191999" cy="1298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CCA-CFA1-4762-98D9-3B36B246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654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Math by Grade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9767FB-AD73-49F2-AF49-47E24E2AF0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4574878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0614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81072"/>
                  </a:ext>
                </a:extLst>
              </a:tr>
            </a:tbl>
          </a:graphicData>
        </a:graphic>
      </p:graphicFrame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A4B1A2FA-5FED-433A-84EE-34099945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32" y="2886981"/>
            <a:ext cx="3825585" cy="3066968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93E494C4-FA33-4F2E-B9D6-37AD3BFE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878" y="3008210"/>
            <a:ext cx="3600449" cy="28764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EDCB45-45A0-4114-975B-7596BD7C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74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F204B-E0D5-473F-BB62-ED08F6E6AFB8}"/>
              </a:ext>
            </a:extLst>
          </p:cNvPr>
          <p:cNvSpPr/>
          <p:nvPr/>
        </p:nvSpPr>
        <p:spPr>
          <a:xfrm>
            <a:off x="1731" y="322117"/>
            <a:ext cx="12191999" cy="1298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CCA-CFA1-4762-98D9-3B36B246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654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Math by Test Level Test 1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AF185D-DF29-49E4-BAE1-820D26BFDFB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546976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62741201"/>
                    </a:ext>
                  </a:extLst>
                </a:gridCol>
              </a:tblGrid>
              <a:tr h="4079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Early​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Late​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06706"/>
                  </a:ext>
                </a:extLst>
              </a:tr>
            </a:tbl>
          </a:graphicData>
        </a:graphic>
      </p:graphicFrame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4953423-0254-4DA8-B483-F98530B5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685375"/>
            <a:ext cx="4619625" cy="3744675"/>
          </a:xfrm>
          <a:prstGeom prst="rect">
            <a:avLst/>
          </a:prstGeom>
        </p:spPr>
      </p:pic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E30BBD0-4B2F-4D67-B60C-0310E850B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0" y="2494875"/>
            <a:ext cx="5105400" cy="41256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F5ACC-3CD4-4305-9655-E572272F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0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F204B-E0D5-473F-BB62-ED08F6E6AFB8}"/>
              </a:ext>
            </a:extLst>
          </p:cNvPr>
          <p:cNvSpPr/>
          <p:nvPr/>
        </p:nvSpPr>
        <p:spPr>
          <a:xfrm>
            <a:off x="1731" y="322117"/>
            <a:ext cx="12191999" cy="1298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CCA-CFA1-4762-98D9-3B36B246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654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Math by Test Level Test 2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AF185D-DF29-49E4-BAE1-820D26BFDF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428942"/>
              </p:ext>
            </p:extLst>
          </p:nvPr>
        </p:nvGraphicFramePr>
        <p:xfrm>
          <a:off x="838200" y="1825625"/>
          <a:ext cx="10515600" cy="40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546976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62741201"/>
                    </a:ext>
                  </a:extLst>
                </a:gridCol>
              </a:tblGrid>
              <a:tr h="4079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Early​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Late​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006706"/>
                  </a:ext>
                </a:extLst>
              </a:tr>
            </a:tbl>
          </a:graphicData>
        </a:graphic>
      </p:graphicFrame>
      <p:pic>
        <p:nvPicPr>
          <p:cNvPr id="3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5FBC3F4-A481-4F56-8310-76EF4309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723475"/>
            <a:ext cx="4505325" cy="3658950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2759CDB-440C-41E1-83C7-12C7C5D4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2790150"/>
            <a:ext cx="4552950" cy="37065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99B4B-EDF6-41A5-AEFC-596EEB26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8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F204B-E0D5-473F-BB62-ED08F6E6AFB8}"/>
              </a:ext>
            </a:extLst>
          </p:cNvPr>
          <p:cNvSpPr/>
          <p:nvPr/>
        </p:nvSpPr>
        <p:spPr>
          <a:xfrm>
            <a:off x="1731" y="322117"/>
            <a:ext cx="12191999" cy="1298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CCA-CFA1-4762-98D9-3B36B246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654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Reading by Grade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783CCF-49CB-459E-BD42-5962444D13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980690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43231509"/>
                    </a:ext>
                  </a:extLst>
                </a:gridCol>
              </a:tblGrid>
              <a:tr h="4079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Early​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Late​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76213"/>
                  </a:ext>
                </a:extLst>
              </a:tr>
            </a:tbl>
          </a:graphicData>
        </a:graphic>
      </p:graphicFrame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E8C753AB-CA88-49C0-B216-57C11970E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73" y="2999550"/>
            <a:ext cx="3635086" cy="2911104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5FA26480-34AF-4B76-8F17-7622BBB5E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1" y="3103460"/>
            <a:ext cx="3453245" cy="2763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1E745-7561-42D5-AA61-6407CED9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67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F204B-E0D5-473F-BB62-ED08F6E6AFB8}"/>
              </a:ext>
            </a:extLst>
          </p:cNvPr>
          <p:cNvSpPr/>
          <p:nvPr/>
        </p:nvSpPr>
        <p:spPr>
          <a:xfrm>
            <a:off x="1731" y="322117"/>
            <a:ext cx="12191999" cy="1298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CCA-CFA1-4762-98D9-3B36B246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654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Reading by Test Level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B3192BD-8C2A-481C-BA09-BE67CCDEBB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544588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989812528"/>
                    </a:ext>
                  </a:extLst>
                </a:gridCol>
              </a:tblGrid>
              <a:tr h="4079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Early​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Late​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73702"/>
                  </a:ext>
                </a:extLst>
              </a:tr>
            </a:tbl>
          </a:graphicData>
        </a:graphic>
      </p:graphicFrame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23267D53-54F8-4988-94E2-16B7933D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18" y="3086142"/>
            <a:ext cx="3782290" cy="3023672"/>
          </a:xfrm>
          <a:prstGeom prst="rect">
            <a:avLst/>
          </a:prstGeom>
        </p:spPr>
      </p:pic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B6C1F9D8-44D7-428D-9251-29436A527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265" y="3181391"/>
            <a:ext cx="3747654" cy="29976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BDF91-F18A-4F90-87EE-8797A9B8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7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4BFFD-4E7F-4F21-8C59-72A983BF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Our Task</a:t>
            </a:r>
            <a:endParaRPr lang="en-US" sz="520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7C509B7-2A5A-4A24-A08A-F67EA48D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BA3B94-2822-4900-9D5B-2FB196331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9723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5698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F204B-E0D5-473F-BB62-ED08F6E6AFB8}"/>
              </a:ext>
            </a:extLst>
          </p:cNvPr>
          <p:cNvSpPr/>
          <p:nvPr/>
        </p:nvSpPr>
        <p:spPr>
          <a:xfrm>
            <a:off x="1731" y="322117"/>
            <a:ext cx="12191999" cy="1298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CCA-CFA1-4762-98D9-3B36B246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654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Language by Grade</a:t>
            </a: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B63D71E9-0FF3-4B69-9049-FA236C44D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332" y="2786423"/>
            <a:ext cx="4197928" cy="3356264"/>
          </a:xfr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253359-66DF-4EB6-B647-2B5973D57717}"/>
              </a:ext>
            </a:extLst>
          </p:cNvPr>
          <p:cNvGraphicFramePr>
            <a:graphicFrameLocks noGrp="1"/>
          </p:cNvGraphicFramePr>
          <p:nvPr/>
        </p:nvGraphicFramePr>
        <p:xfrm>
          <a:off x="329738" y="1804950"/>
          <a:ext cx="11567160" cy="40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3580">
                  <a:extLst>
                    <a:ext uri="{9D8B030D-6E8A-4147-A177-3AD203B41FA5}">
                      <a16:colId xmlns:a16="http://schemas.microsoft.com/office/drawing/2014/main" val="3501868379"/>
                    </a:ext>
                  </a:extLst>
                </a:gridCol>
                <a:gridCol w="5783580">
                  <a:extLst>
                    <a:ext uri="{9D8B030D-6E8A-4147-A177-3AD203B41FA5}">
                      <a16:colId xmlns:a16="http://schemas.microsoft.com/office/drawing/2014/main" val="667424955"/>
                    </a:ext>
                  </a:extLst>
                </a:gridCol>
              </a:tblGrid>
              <a:tr h="4079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Early​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Late​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64246"/>
                  </a:ext>
                </a:extLst>
              </a:tr>
            </a:tbl>
          </a:graphicData>
        </a:graphic>
      </p:graphicFrame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08768410-6B0D-44E3-BA76-3E3635F16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514" y="2921619"/>
            <a:ext cx="4102676" cy="32834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7E2F9-9437-4C13-8C7C-47DA53AA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3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F204B-E0D5-473F-BB62-ED08F6E6AFB8}"/>
              </a:ext>
            </a:extLst>
          </p:cNvPr>
          <p:cNvSpPr/>
          <p:nvPr/>
        </p:nvSpPr>
        <p:spPr>
          <a:xfrm>
            <a:off x="1731" y="322117"/>
            <a:ext cx="12191999" cy="1298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CCA-CFA1-4762-98D9-3B36B246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654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Language by Test Level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414C56CC-CB5A-4100-80B1-43EA74E4B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44" y="2919366"/>
            <a:ext cx="3996018" cy="3212727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87446F-D3FF-4F62-9A36-D117AF93C69A}"/>
              </a:ext>
            </a:extLst>
          </p:cNvPr>
          <p:cNvGraphicFramePr>
            <a:graphicFrameLocks noGrp="1"/>
          </p:cNvGraphicFramePr>
          <p:nvPr/>
        </p:nvGraphicFramePr>
        <p:xfrm>
          <a:off x="329738" y="1804950"/>
          <a:ext cx="11567160" cy="40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3580">
                  <a:extLst>
                    <a:ext uri="{9D8B030D-6E8A-4147-A177-3AD203B41FA5}">
                      <a16:colId xmlns:a16="http://schemas.microsoft.com/office/drawing/2014/main" val="3501868379"/>
                    </a:ext>
                  </a:extLst>
                </a:gridCol>
                <a:gridCol w="5783580">
                  <a:extLst>
                    <a:ext uri="{9D8B030D-6E8A-4147-A177-3AD203B41FA5}">
                      <a16:colId xmlns:a16="http://schemas.microsoft.com/office/drawing/2014/main" val="667424955"/>
                    </a:ext>
                  </a:extLst>
                </a:gridCol>
              </a:tblGrid>
              <a:tr h="4079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Early​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Late​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164246"/>
                  </a:ext>
                </a:extLst>
              </a:tr>
            </a:tbl>
          </a:graphicData>
        </a:graphic>
      </p:graphicFrame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32CA71DB-BF2A-45E8-A747-BFAE25678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425" y="2915507"/>
            <a:ext cx="4105834" cy="32860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89906-4997-41EE-B83D-443A7B4D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0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3F204B-E0D5-473F-BB62-ED08F6E6AFB8}"/>
              </a:ext>
            </a:extLst>
          </p:cNvPr>
          <p:cNvSpPr/>
          <p:nvPr/>
        </p:nvSpPr>
        <p:spPr>
          <a:xfrm>
            <a:off x="1731" y="322117"/>
            <a:ext cx="12191999" cy="1298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C3CCA-CFA1-4762-98D9-3B36B246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21654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Mini 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BFB9C-730C-4C71-B213-2E6CCFAC5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7511"/>
            <a:ext cx="10515600" cy="34594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Slopes of RIT vs. grade and RIT vs. test level remain similar</a:t>
            </a:r>
          </a:p>
          <a:p>
            <a:r>
              <a:rPr lang="en-US">
                <a:cs typeface="Calibri"/>
              </a:rPr>
              <a:t>But RIT may have gone up overall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6CC26-4604-4536-928A-92B5629A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5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9A6C85B-85EF-FA44-9EAB-DE2862C0A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938"/>
            <a:ext cx="3457575" cy="34575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866192-F51D-644F-88DD-E48AA28C8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3" y="2166938"/>
            <a:ext cx="3457575" cy="34575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F9A1918-9922-BA43-91EA-B90B775A4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2166938"/>
            <a:ext cx="34575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B1A76-8DCE-794C-B009-9B504034D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Distribution of Lang Scores (Early vs Late)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5ACEA5-D153-45F1-A26E-DAFBBCA1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6EE75-1DD9-194C-9761-FDFAC041F5F7}"/>
              </a:ext>
            </a:extLst>
          </p:cNvPr>
          <p:cNvSpPr txBox="1"/>
          <p:nvPr/>
        </p:nvSpPr>
        <p:spPr>
          <a:xfrm>
            <a:off x="606056" y="5986130"/>
            <a:ext cx="51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Conclusion: Distribution is relatively constant</a:t>
            </a:r>
          </a:p>
        </p:txBody>
      </p:sp>
    </p:spTree>
    <p:extLst>
      <p:ext uri="{BB962C8B-B14F-4D97-AF65-F5344CB8AC3E}">
        <p14:creationId xmlns:p14="http://schemas.microsoft.com/office/powerpoint/2010/main" val="3011575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3F1E98-E2DB-0243-93C2-E90AC3FA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938"/>
            <a:ext cx="3457575" cy="345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9ABE7-B894-AE48-BC6F-F51075059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3" y="2166938"/>
            <a:ext cx="3457575" cy="3457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753B01-A940-C643-8E26-4257E7200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2166938"/>
            <a:ext cx="34575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91DE2-BB59-5D4D-A1EA-BCBA5A1C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Distribution of Lang Scores (Early vs Late)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C3EF37-1B7B-4009-8CCA-40221EF9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A7AFD-F3C2-684F-B47D-95614BB84D4A}"/>
              </a:ext>
            </a:extLst>
          </p:cNvPr>
          <p:cNvSpPr txBox="1"/>
          <p:nvPr/>
        </p:nvSpPr>
        <p:spPr>
          <a:xfrm>
            <a:off x="606056" y="5986130"/>
            <a:ext cx="51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Conclusion: Distribution is relatively constant</a:t>
            </a:r>
          </a:p>
        </p:txBody>
      </p:sp>
    </p:spTree>
    <p:extLst>
      <p:ext uri="{BB962C8B-B14F-4D97-AF65-F5344CB8AC3E}">
        <p14:creationId xmlns:p14="http://schemas.microsoft.com/office/powerpoint/2010/main" val="1078660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00FA8-1B5F-504A-9055-63AC287A7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938"/>
            <a:ext cx="3457575" cy="345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4AB26-167D-D240-ADF5-5E4D8097D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3" y="2166938"/>
            <a:ext cx="3457575" cy="3457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6B3E0-7530-2B4A-95EC-8A1509C98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2166938"/>
            <a:ext cx="34575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1C581C-8E47-0647-BC3B-75EC3F59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Distribution of Read Scores (Early vs Late)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1AD2A2-A0B4-4664-A52B-B5F9DDA94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4DDC2-590E-AD43-9332-EB66CCE70434}"/>
              </a:ext>
            </a:extLst>
          </p:cNvPr>
          <p:cNvSpPr txBox="1"/>
          <p:nvPr/>
        </p:nvSpPr>
        <p:spPr>
          <a:xfrm>
            <a:off x="606056" y="5986130"/>
            <a:ext cx="51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Conclusion: Distribution is relatively constant</a:t>
            </a:r>
          </a:p>
        </p:txBody>
      </p:sp>
    </p:spTree>
    <p:extLst>
      <p:ext uri="{BB962C8B-B14F-4D97-AF65-F5344CB8AC3E}">
        <p14:creationId xmlns:p14="http://schemas.microsoft.com/office/powerpoint/2010/main" val="792977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5309E-F8DA-F242-8E48-2865CD83B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938"/>
            <a:ext cx="3457575" cy="34575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E05C1D-DD5E-F64B-9551-4745E092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3" y="2166938"/>
            <a:ext cx="3457575" cy="3457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C2193-F8EF-3A4B-AADA-A850A4B0D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2166938"/>
            <a:ext cx="34575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6DCA-6848-7B49-8A9F-95FDD705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Distribution of Read Scores (Early vs Late)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7A4CD2-9EFB-4654-B5C3-9CD12C04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04628-75B7-0B4B-B155-EDC3EFF18496}"/>
              </a:ext>
            </a:extLst>
          </p:cNvPr>
          <p:cNvSpPr txBox="1"/>
          <p:nvPr/>
        </p:nvSpPr>
        <p:spPr>
          <a:xfrm>
            <a:off x="606056" y="5986130"/>
            <a:ext cx="51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Conclusion: Distribution is relatively constant</a:t>
            </a:r>
          </a:p>
        </p:txBody>
      </p:sp>
    </p:spTree>
    <p:extLst>
      <p:ext uri="{BB962C8B-B14F-4D97-AF65-F5344CB8AC3E}">
        <p14:creationId xmlns:p14="http://schemas.microsoft.com/office/powerpoint/2010/main" val="737048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7B34B26E-61B3-E344-B33E-446430CB0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938"/>
            <a:ext cx="3457575" cy="3457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FA3C2-8589-B946-8B5B-8DCDFE914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3" y="2166938"/>
            <a:ext cx="3457575" cy="3457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BE26C5-164E-CD49-AF3A-E1D69096B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2166938"/>
            <a:ext cx="34575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6DCA-6848-7B49-8A9F-95FDD705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Distribution of Math Scores (Early vs Late)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203239-A846-40A5-8FFC-1479FC3E4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159A1-A61E-124E-867E-683A58AE8DF4}"/>
              </a:ext>
            </a:extLst>
          </p:cNvPr>
          <p:cNvSpPr txBox="1"/>
          <p:nvPr/>
        </p:nvSpPr>
        <p:spPr>
          <a:xfrm>
            <a:off x="606056" y="5986130"/>
            <a:ext cx="51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Conclusion: Distribution is relatively constant</a:t>
            </a:r>
          </a:p>
        </p:txBody>
      </p:sp>
    </p:spTree>
    <p:extLst>
      <p:ext uri="{BB962C8B-B14F-4D97-AF65-F5344CB8AC3E}">
        <p14:creationId xmlns:p14="http://schemas.microsoft.com/office/powerpoint/2010/main" val="2848781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B590F-F435-1B46-A9D9-DE89FD5F7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938"/>
            <a:ext cx="3457575" cy="3457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7B48A-F3B3-FA43-A25D-CC0B1CD87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3" y="2166938"/>
            <a:ext cx="3457575" cy="3457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A4B46-9F1D-4449-BD96-D44A95C0C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2166938"/>
            <a:ext cx="34575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6DCA-6848-7B49-8A9F-95FDD705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Distribution of Math Scores (Early vs Late)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199C6-71DA-42D9-A72D-7CEA879C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8D82E-814E-C549-89B4-F9E1DA491321}"/>
              </a:ext>
            </a:extLst>
          </p:cNvPr>
          <p:cNvSpPr txBox="1"/>
          <p:nvPr/>
        </p:nvSpPr>
        <p:spPr>
          <a:xfrm>
            <a:off x="606056" y="5986130"/>
            <a:ext cx="51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Conclusion: Distribution is relatively constant</a:t>
            </a:r>
          </a:p>
        </p:txBody>
      </p:sp>
    </p:spTree>
    <p:extLst>
      <p:ext uri="{BB962C8B-B14F-4D97-AF65-F5344CB8AC3E}">
        <p14:creationId xmlns:p14="http://schemas.microsoft.com/office/powerpoint/2010/main" val="1082120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707F8-1E61-EF47-9173-E1088ECC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938"/>
            <a:ext cx="3457575" cy="3457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51CB0-6DA3-B74D-93D2-D471A5F96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3" y="2166938"/>
            <a:ext cx="3457575" cy="3457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FDEF4-55D8-524A-B24C-90A5CBA77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2166938"/>
            <a:ext cx="34575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4E07D-1704-954B-834D-764B252E3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Standard Deviation of RIT scores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C0EC1-1FC5-8240-A584-F14421260A0E}"/>
              </a:ext>
            </a:extLst>
          </p:cNvPr>
          <p:cNvSpPr txBox="1"/>
          <p:nvPr/>
        </p:nvSpPr>
        <p:spPr>
          <a:xfrm>
            <a:off x="2087526" y="5624513"/>
            <a:ext cx="3457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	Reading</a:t>
            </a:r>
          </a:p>
          <a:p>
            <a:r>
              <a:rPr lang="en-US"/>
              <a:t>	Math</a:t>
            </a:r>
          </a:p>
          <a:p>
            <a:r>
              <a:rPr lang="en-US"/>
              <a:t>	Language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4DA9B6-090A-E845-9281-44D797D2B495}"/>
              </a:ext>
            </a:extLst>
          </p:cNvPr>
          <p:cNvSpPr/>
          <p:nvPr/>
        </p:nvSpPr>
        <p:spPr>
          <a:xfrm>
            <a:off x="2727251" y="5664047"/>
            <a:ext cx="265814" cy="265176"/>
          </a:xfrm>
          <a:prstGeom prst="ellipse">
            <a:avLst/>
          </a:prstGeom>
          <a:solidFill>
            <a:srgbClr val="302CFF"/>
          </a:solidFill>
          <a:ln>
            <a:solidFill>
              <a:srgbClr val="302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590D7E0-FC5A-3643-B746-F3EC2B3A7F07}"/>
              </a:ext>
            </a:extLst>
          </p:cNvPr>
          <p:cNvSpPr/>
          <p:nvPr/>
        </p:nvSpPr>
        <p:spPr>
          <a:xfrm>
            <a:off x="2727251" y="6282667"/>
            <a:ext cx="265814" cy="265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E6001A-9C2C-8541-92AD-0C808B66192C}"/>
              </a:ext>
            </a:extLst>
          </p:cNvPr>
          <p:cNvSpPr/>
          <p:nvPr/>
        </p:nvSpPr>
        <p:spPr>
          <a:xfrm>
            <a:off x="2727251" y="5977957"/>
            <a:ext cx="265814" cy="26517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DD34D-3B5B-401D-8F72-CC0F9A51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BBEB6E-E3D0-9A47-9936-F622D48F02F7}"/>
              </a:ext>
            </a:extLst>
          </p:cNvPr>
          <p:cNvSpPr txBox="1"/>
          <p:nvPr/>
        </p:nvSpPr>
        <p:spPr>
          <a:xfrm>
            <a:off x="4937051" y="6110545"/>
            <a:ext cx="51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Conclusion: Distribution is relatively constant</a:t>
            </a:r>
          </a:p>
        </p:txBody>
      </p:sp>
    </p:spTree>
    <p:extLst>
      <p:ext uri="{BB962C8B-B14F-4D97-AF65-F5344CB8AC3E}">
        <p14:creationId xmlns:p14="http://schemas.microsoft.com/office/powerpoint/2010/main" val="71216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12D3-F094-AC4F-8F15-A87E00AF5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accent5"/>
                </a:solidFill>
              </a:rPr>
              <a:t>The 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2BE489-F6F3-412A-9C3D-F69F16F53B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154011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23D5026-EE57-4AF1-8609-8BA472B6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41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78B50-A487-EF42-8AF9-532C01CA9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6938"/>
            <a:ext cx="3457575" cy="3457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B4174-5BEB-8F47-B6F3-1C6448ADB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13" y="2166938"/>
            <a:ext cx="3457575" cy="3457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FAB9B9-97A6-4B45-9C6A-C5A7483F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2166938"/>
            <a:ext cx="3457575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DA33D-CDD6-184B-AAE1-C646CCD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Standard Deviation of RIT Scores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85DC8D-9BC1-0C4E-8AB8-0C1BC01D9659}"/>
              </a:ext>
            </a:extLst>
          </p:cNvPr>
          <p:cNvSpPr/>
          <p:nvPr/>
        </p:nvSpPr>
        <p:spPr>
          <a:xfrm>
            <a:off x="2727251" y="5664047"/>
            <a:ext cx="265814" cy="265176"/>
          </a:xfrm>
          <a:prstGeom prst="ellipse">
            <a:avLst/>
          </a:prstGeom>
          <a:solidFill>
            <a:srgbClr val="302CFF"/>
          </a:solidFill>
          <a:ln>
            <a:solidFill>
              <a:srgbClr val="302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C7E878-3A26-1F42-B173-1FDCAD0B7B3D}"/>
              </a:ext>
            </a:extLst>
          </p:cNvPr>
          <p:cNvSpPr/>
          <p:nvPr/>
        </p:nvSpPr>
        <p:spPr>
          <a:xfrm>
            <a:off x="2727251" y="6282667"/>
            <a:ext cx="265814" cy="26517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C65A0CA-B2E6-A544-AA5D-F2F2170D57BB}"/>
              </a:ext>
            </a:extLst>
          </p:cNvPr>
          <p:cNvSpPr/>
          <p:nvPr/>
        </p:nvSpPr>
        <p:spPr>
          <a:xfrm>
            <a:off x="2727251" y="5977957"/>
            <a:ext cx="265814" cy="26517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53FA5-F484-2D4C-A997-5F2AD592DFF7}"/>
              </a:ext>
            </a:extLst>
          </p:cNvPr>
          <p:cNvSpPr txBox="1"/>
          <p:nvPr/>
        </p:nvSpPr>
        <p:spPr>
          <a:xfrm>
            <a:off x="2087526" y="5624513"/>
            <a:ext cx="3457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	Reading</a:t>
            </a:r>
          </a:p>
          <a:p>
            <a:r>
              <a:rPr lang="en-US"/>
              <a:t>	Math</a:t>
            </a:r>
          </a:p>
          <a:p>
            <a:r>
              <a:rPr lang="en-US"/>
              <a:t>	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7FC84-39BD-4951-B34F-387F3E4C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565478-F5AC-8F4E-A27E-5D4A4A44484A}"/>
              </a:ext>
            </a:extLst>
          </p:cNvPr>
          <p:cNvSpPr txBox="1"/>
          <p:nvPr/>
        </p:nvSpPr>
        <p:spPr>
          <a:xfrm>
            <a:off x="5241076" y="6033816"/>
            <a:ext cx="51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Conclusion: Distribution is relatively constant</a:t>
            </a:r>
          </a:p>
        </p:txBody>
      </p:sp>
    </p:spTree>
    <p:extLst>
      <p:ext uri="{BB962C8B-B14F-4D97-AF65-F5344CB8AC3E}">
        <p14:creationId xmlns:p14="http://schemas.microsoft.com/office/powerpoint/2010/main" val="24633345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6" y="4577975"/>
            <a:ext cx="11482938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EF4A5-89D4-BA43-BC9D-E2D255DD2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25" y="4741948"/>
            <a:ext cx="10825663" cy="8620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Error in Standard Deviation across </a:t>
            </a:r>
            <a:r>
              <a:rPr lang="en-US" sz="4000">
                <a:solidFill>
                  <a:srgbClr val="FFFFFF"/>
                </a:solidFill>
              </a:rPr>
              <a:t>Grades and Subjects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48410D-D310-F74E-ABCD-F06DDA812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0" y="625511"/>
            <a:ext cx="3677684" cy="1287189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B7E228-1106-E743-B6D6-F9A1187D9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77" y="2833627"/>
            <a:ext cx="3571045" cy="1267720"/>
          </a:xfrm>
          <a:prstGeom prst="rect">
            <a:avLst/>
          </a:prstGeom>
        </p:spPr>
      </p:pic>
      <p:pic>
        <p:nvPicPr>
          <p:cNvPr id="12" name="Content Placeholder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40B467-430C-4D46-AD5F-460E6B0DB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040" y="642125"/>
            <a:ext cx="3688120" cy="1253960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E8476C-6E21-BA49-A256-62F1BFCD7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0" y="2801985"/>
            <a:ext cx="3677684" cy="1222829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25FE15C-2B36-8048-8488-997E9BE4A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82" y="625511"/>
            <a:ext cx="3571045" cy="1187371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463CE50-CA8E-6B47-88D6-0F03449EA4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034" y="2833627"/>
            <a:ext cx="3688120" cy="1161757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963" y="5694097"/>
            <a:ext cx="91440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410F60-90B0-1B42-A3AB-B83D032FA8C0}"/>
              </a:ext>
            </a:extLst>
          </p:cNvPr>
          <p:cNvSpPr txBox="1"/>
          <p:nvPr/>
        </p:nvSpPr>
        <p:spPr>
          <a:xfrm>
            <a:off x="324560" y="1935220"/>
            <a:ext cx="8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A8CB7-6327-1740-BA0E-39BE243F41B8}"/>
              </a:ext>
            </a:extLst>
          </p:cNvPr>
          <p:cNvSpPr txBox="1"/>
          <p:nvPr/>
        </p:nvSpPr>
        <p:spPr>
          <a:xfrm>
            <a:off x="4335286" y="1935220"/>
            <a:ext cx="8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1830C3-97F8-7E45-AA87-7B1FBFFA6DF9}"/>
              </a:ext>
            </a:extLst>
          </p:cNvPr>
          <p:cNvSpPr txBox="1"/>
          <p:nvPr/>
        </p:nvSpPr>
        <p:spPr>
          <a:xfrm>
            <a:off x="8196040" y="1963390"/>
            <a:ext cx="8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5th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83BB91-6AE5-574E-8A11-5618CCE9DCB1}"/>
              </a:ext>
            </a:extLst>
          </p:cNvPr>
          <p:cNvSpPr txBox="1"/>
          <p:nvPr/>
        </p:nvSpPr>
        <p:spPr>
          <a:xfrm>
            <a:off x="417841" y="4045834"/>
            <a:ext cx="8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70C40A-0ECF-F546-A1FB-8A628F709333}"/>
              </a:ext>
            </a:extLst>
          </p:cNvPr>
          <p:cNvSpPr txBox="1"/>
          <p:nvPr/>
        </p:nvSpPr>
        <p:spPr>
          <a:xfrm>
            <a:off x="4335286" y="4006799"/>
            <a:ext cx="8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24915E-8F72-1D4D-A149-0C54CC24B082}"/>
              </a:ext>
            </a:extLst>
          </p:cNvPr>
          <p:cNvSpPr txBox="1"/>
          <p:nvPr/>
        </p:nvSpPr>
        <p:spPr>
          <a:xfrm>
            <a:off x="8231284" y="4045834"/>
            <a:ext cx="80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8th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1A1DD-E5A5-4125-8A2F-F5A4599E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108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5F27D-09ED-0D42-A58D-9EE728FC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111086"/>
            <a:ext cx="7690104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FFABF190-B402-42A1-8FC6-45EB9AE5E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CD364-07A6-4A43-BC1F-ACAC72B8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29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F2D18-4BCF-A842-8D6E-A93841EF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Choice of Linear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BD6AA6-A6AC-42CB-8B82-38660520CE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188DD3-EE73-4E20-AFD4-B7423562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83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09E71-CDAE-F74D-AD60-F88A6380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 Chart</a:t>
            </a:r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F207A23-5A97-4024-9C1B-43C1988A2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152890"/>
            <a:ext cx="7225748" cy="45522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1D0D0-E6E5-4CD6-8E67-3D940601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9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F310E-F87B-F84C-94B0-FDD6CA1B5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/>
              <a:t>Modeling Mean RIT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3BD9-00CB-C04C-B409-BD66D2E16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Predicting mean RIT score from year + grade</a:t>
            </a:r>
          </a:p>
          <a:p>
            <a:r>
              <a:rPr lang="en-US" sz="2000"/>
              <a:t>RIT score  generalizes to average performance</a:t>
            </a:r>
          </a:p>
          <a:p>
            <a:r>
              <a:rPr lang="en-US" sz="2000"/>
              <a:t>Normalized </a:t>
            </a:r>
          </a:p>
          <a:p>
            <a:r>
              <a:rPr lang="en-US" sz="2000"/>
              <a:t>33 data points – no test/train</a:t>
            </a:r>
          </a:p>
          <a:p>
            <a:r>
              <a:rPr lang="en-US" sz="2000"/>
              <a:t>Less to predict and more to show trends (purpose of research)</a:t>
            </a:r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599AF-10E3-9D4A-86E8-AB3A4614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73" y="661916"/>
            <a:ext cx="5557909" cy="55579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7D474-814E-40E3-A140-87259060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52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910D2-F159-F04A-AE7C-C07C516B0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Mean Math RIT Score Prediction Model - Logarithmic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D35736C8-2521-6941-8338-0F066A3B6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2" y="1251906"/>
            <a:ext cx="11139778" cy="1865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2F4F9-F7B2-7846-98E4-D1DC9E02BF62}"/>
              </a:ext>
            </a:extLst>
          </p:cNvPr>
          <p:cNvSpPr txBox="1"/>
          <p:nvPr/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better for the younger grades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Demonstrates how math mean RIT score is plateauing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A5D58-FAB3-40BC-B6F6-B6124F8CF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90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59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1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2EA84-B1AE-1645-9FED-3E1EEB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Adjusted R^2 Values for Each Grade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CE3DB4D-3DB0-164B-BB37-7E0B61A7D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5" y="393503"/>
            <a:ext cx="3584448" cy="358444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7512907-0D2B-E34A-8157-672F2960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15" y="393191"/>
            <a:ext cx="3584448" cy="35844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294FC85-2456-2E45-910D-727644909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93191"/>
            <a:ext cx="3584448" cy="358444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0DE68D-9CAA-2B4D-9471-E7A63CD4DE8B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- .73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 - .58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5</a:t>
            </a:r>
            <a:r>
              <a:rPr lang="en-US" baseline="30000"/>
              <a:t>th</a:t>
            </a:r>
            <a:r>
              <a:rPr lang="en-US"/>
              <a:t> - .75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6</a:t>
            </a:r>
            <a:r>
              <a:rPr lang="en-US" baseline="30000"/>
              <a:t>th</a:t>
            </a:r>
            <a:r>
              <a:rPr lang="en-US"/>
              <a:t> - .32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7</a:t>
            </a:r>
            <a:r>
              <a:rPr lang="en-US" baseline="30000"/>
              <a:t>th</a:t>
            </a:r>
            <a:r>
              <a:rPr lang="en-US"/>
              <a:t> - .19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8</a:t>
            </a:r>
            <a:r>
              <a:rPr lang="en-US" baseline="30000"/>
              <a:t>th </a:t>
            </a:r>
            <a:r>
              <a:rPr lang="en-US"/>
              <a:t>- .23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DF52C-134B-104B-8747-28CF7FEA3669}"/>
              </a:ext>
            </a:extLst>
          </p:cNvPr>
          <p:cNvSpPr txBox="1"/>
          <p:nvPr/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6FE08A-6592-41FA-99C7-8198982DB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59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2EA84-B1AE-1645-9FED-3E1EEB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Adjusted R^2 Values for Each Grade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C7703E3-6055-3E41-8A6F-75C3B6985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5" y="393503"/>
            <a:ext cx="3584448" cy="35844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A2475C-83F1-FF4B-BDC7-FA1F5FF4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15" y="393191"/>
            <a:ext cx="3584448" cy="3584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F4FDCC-FC92-EA4E-92E5-B363573AD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93191"/>
            <a:ext cx="3584448" cy="358444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0DE68D-9CAA-2B4D-9471-E7A63CD4DE8B}"/>
              </a:ext>
            </a:extLst>
          </p:cNvPr>
          <p:cNvSpPr txBox="1"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- .73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 - .58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5</a:t>
            </a:r>
            <a:r>
              <a:rPr lang="en-US" baseline="30000"/>
              <a:t>th</a:t>
            </a:r>
            <a:r>
              <a:rPr lang="en-US"/>
              <a:t> - .75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6</a:t>
            </a:r>
            <a:r>
              <a:rPr lang="en-US" baseline="30000"/>
              <a:t>th</a:t>
            </a:r>
            <a:r>
              <a:rPr lang="en-US"/>
              <a:t> - .32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7</a:t>
            </a:r>
            <a:r>
              <a:rPr lang="en-US" baseline="30000"/>
              <a:t>th</a:t>
            </a:r>
            <a:r>
              <a:rPr lang="en-US"/>
              <a:t> - .19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8</a:t>
            </a:r>
            <a:r>
              <a:rPr lang="en-US" baseline="30000"/>
              <a:t>th </a:t>
            </a:r>
            <a:r>
              <a:rPr lang="en-US"/>
              <a:t>- .23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DF52C-134B-104B-8747-28CF7FEA3669}"/>
              </a:ext>
            </a:extLst>
          </p:cNvPr>
          <p:cNvSpPr txBox="1"/>
          <p:nvPr/>
        </p:nvSpPr>
        <p:spPr>
          <a:xfrm>
            <a:off x="6479648" y="4510585"/>
            <a:ext cx="5366610" cy="1758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270CB-4EAF-46BA-999B-A0F6CD70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22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2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910D2-F159-F04A-AE7C-C07C516B0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r>
              <a:rPr lang="en-US" sz="3100"/>
              <a:t>Mean Math RIT Score Prediction Model - Quadratic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816123-4EDA-014B-8211-984159D27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83953"/>
            <a:ext cx="5638800" cy="1465973"/>
          </a:xfrm>
        </p:spPr>
        <p:txBody>
          <a:bodyPr>
            <a:normAutofit/>
          </a:bodyPr>
          <a:lstStyle/>
          <a:p>
            <a:r>
              <a:rPr lang="en-US" sz="1900"/>
              <a:t>Better overall </a:t>
            </a:r>
          </a:p>
          <a:p>
            <a:r>
              <a:rPr lang="en-US" sz="1900"/>
              <a:t>Average r^2 per grade: .66 vs .47</a:t>
            </a:r>
          </a:p>
          <a:p>
            <a:r>
              <a:rPr lang="en-US" sz="1900"/>
              <a:t>Math scores are decreasing – returning back to original levels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FDD388C-DBB4-7D4F-B231-7E4A6B446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4" y="690190"/>
            <a:ext cx="11642952" cy="27388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86BC6-F8E7-49E2-B9E1-D8F1BC6C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6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4BFFD-4E7F-4F21-8C59-72A983BF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>
                <a:cs typeface="Calibri Light"/>
              </a:rPr>
              <a:t>Work Flow 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A92768-E431-D943-B59C-3E28C1AD70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8547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8DF8F93-7D5F-4F57-9043-A8F017D19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26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4D5F8-A8C8-4A4C-B08F-B9FF897F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/>
              <a:t>Adjusted R^2 Values for Each Grade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32BFCE-C308-654B-BBFD-CE34BB5BB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5" y="393503"/>
            <a:ext cx="3584448" cy="3584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A30F5C-2BEA-2942-9B10-86EFD1135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15" y="393191"/>
            <a:ext cx="3584448" cy="3584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B1D01A-B836-1C41-8F34-7FD7D8FF7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93191"/>
            <a:ext cx="3584448" cy="35844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E439-6DDD-F742-A24F-267295DF0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numCol="2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700"/>
              <a:t>3</a:t>
            </a:r>
            <a:r>
              <a:rPr lang="en-US" sz="1700" baseline="30000"/>
              <a:t>rd</a:t>
            </a:r>
            <a:r>
              <a:rPr lang="en-US" sz="1700"/>
              <a:t> - .75</a:t>
            </a:r>
          </a:p>
          <a:p>
            <a:pPr>
              <a:spcAft>
                <a:spcPts val="600"/>
              </a:spcAft>
            </a:pPr>
            <a:r>
              <a:rPr lang="en-US" sz="1700"/>
              <a:t>4</a:t>
            </a:r>
            <a:r>
              <a:rPr lang="en-US" sz="1700" baseline="30000"/>
              <a:t>th</a:t>
            </a:r>
            <a:r>
              <a:rPr lang="en-US" sz="1700"/>
              <a:t> - .72</a:t>
            </a:r>
          </a:p>
          <a:p>
            <a:pPr>
              <a:spcAft>
                <a:spcPts val="600"/>
              </a:spcAft>
            </a:pPr>
            <a:r>
              <a:rPr lang="en-US" sz="1700"/>
              <a:t>5</a:t>
            </a:r>
            <a:r>
              <a:rPr lang="en-US" sz="1700" baseline="30000"/>
              <a:t>th</a:t>
            </a:r>
            <a:r>
              <a:rPr lang="en-US" sz="1700"/>
              <a:t> - .84</a:t>
            </a:r>
          </a:p>
          <a:p>
            <a:pPr>
              <a:spcAft>
                <a:spcPts val="600"/>
              </a:spcAft>
            </a:pPr>
            <a:r>
              <a:rPr lang="en-US" sz="1700"/>
              <a:t>6</a:t>
            </a:r>
            <a:r>
              <a:rPr lang="en-US" sz="1700" baseline="30000"/>
              <a:t>th</a:t>
            </a:r>
            <a:r>
              <a:rPr lang="en-US" sz="1700"/>
              <a:t> - .60</a:t>
            </a:r>
          </a:p>
          <a:p>
            <a:pPr>
              <a:spcAft>
                <a:spcPts val="600"/>
              </a:spcAft>
            </a:pPr>
            <a:r>
              <a:rPr lang="en-US" sz="1700"/>
              <a:t>7</a:t>
            </a:r>
            <a:r>
              <a:rPr lang="en-US" sz="1700" baseline="30000"/>
              <a:t>th</a:t>
            </a:r>
            <a:r>
              <a:rPr lang="en-US" sz="1700"/>
              <a:t> - .36</a:t>
            </a:r>
          </a:p>
          <a:p>
            <a:pPr>
              <a:spcAft>
                <a:spcPts val="600"/>
              </a:spcAft>
            </a:pPr>
            <a:r>
              <a:rPr lang="en-US" sz="1700"/>
              <a:t>8</a:t>
            </a:r>
            <a:r>
              <a:rPr lang="en-US" sz="1700" baseline="30000"/>
              <a:t>th </a:t>
            </a:r>
            <a:r>
              <a:rPr lang="en-US" sz="1700"/>
              <a:t>- .68</a:t>
            </a:r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302C5-B079-4C68-993D-49024D76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766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3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4D5F8-A8C8-4A4C-B08F-B9FF897F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/>
              <a:t>Adjusted R^2 Values for Each 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4F235-EADF-E745-9B56-E22929B43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5" y="393503"/>
            <a:ext cx="3584448" cy="3584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2C7D8-01F4-4945-9CC0-FB93C75AC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15" y="393191"/>
            <a:ext cx="3584448" cy="3584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9F655-FA4A-B044-81D0-1C8EA065D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93191"/>
            <a:ext cx="3584448" cy="3584448"/>
          </a:xfrm>
          <a:prstGeom prst="rect">
            <a:avLst/>
          </a:prstGeom>
        </p:spPr>
      </p:pic>
      <p:sp>
        <p:nvSpPr>
          <p:cNvPr id="19" name="Rectangle 1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E439-6DDD-F742-A24F-267295DF0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numCol="2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700"/>
              <a:t>3</a:t>
            </a:r>
            <a:r>
              <a:rPr lang="en-US" sz="1700" baseline="30000"/>
              <a:t>rd</a:t>
            </a:r>
            <a:r>
              <a:rPr lang="en-US" sz="1700"/>
              <a:t> - .75</a:t>
            </a:r>
          </a:p>
          <a:p>
            <a:pPr>
              <a:spcAft>
                <a:spcPts val="600"/>
              </a:spcAft>
            </a:pPr>
            <a:r>
              <a:rPr lang="en-US" sz="1700"/>
              <a:t>4</a:t>
            </a:r>
            <a:r>
              <a:rPr lang="en-US" sz="1700" baseline="30000"/>
              <a:t>th</a:t>
            </a:r>
            <a:r>
              <a:rPr lang="en-US" sz="1700"/>
              <a:t> - .72</a:t>
            </a:r>
          </a:p>
          <a:p>
            <a:pPr>
              <a:spcAft>
                <a:spcPts val="600"/>
              </a:spcAft>
            </a:pPr>
            <a:r>
              <a:rPr lang="en-US" sz="1700"/>
              <a:t>5</a:t>
            </a:r>
            <a:r>
              <a:rPr lang="en-US" sz="1700" baseline="30000"/>
              <a:t>th</a:t>
            </a:r>
            <a:r>
              <a:rPr lang="en-US" sz="1700"/>
              <a:t> - .84</a:t>
            </a:r>
          </a:p>
          <a:p>
            <a:pPr>
              <a:spcAft>
                <a:spcPts val="600"/>
              </a:spcAft>
            </a:pPr>
            <a:r>
              <a:rPr lang="en-US" sz="1700"/>
              <a:t>6</a:t>
            </a:r>
            <a:r>
              <a:rPr lang="en-US" sz="1700" baseline="30000"/>
              <a:t>th</a:t>
            </a:r>
            <a:r>
              <a:rPr lang="en-US" sz="1700"/>
              <a:t> - .60</a:t>
            </a:r>
          </a:p>
          <a:p>
            <a:pPr>
              <a:spcAft>
                <a:spcPts val="600"/>
              </a:spcAft>
            </a:pPr>
            <a:r>
              <a:rPr lang="en-US" sz="1700"/>
              <a:t>7</a:t>
            </a:r>
            <a:r>
              <a:rPr lang="en-US" sz="1700" baseline="30000"/>
              <a:t>th</a:t>
            </a:r>
            <a:r>
              <a:rPr lang="en-US" sz="1700"/>
              <a:t> - .36</a:t>
            </a:r>
          </a:p>
          <a:p>
            <a:pPr>
              <a:spcAft>
                <a:spcPts val="600"/>
              </a:spcAft>
            </a:pPr>
            <a:r>
              <a:rPr lang="en-US" sz="1700"/>
              <a:t>8</a:t>
            </a:r>
            <a:r>
              <a:rPr lang="en-US" sz="1700" baseline="30000"/>
              <a:t>th </a:t>
            </a:r>
            <a:r>
              <a:rPr lang="en-US" sz="1700"/>
              <a:t>- .68</a:t>
            </a:r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C4F76-B623-4C25-AED6-A1B6F19C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1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234C5-17B9-7D4C-AD2B-6D1D3610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29587"/>
            <a:ext cx="4685857" cy="1465973"/>
          </a:xfrm>
        </p:spPr>
        <p:txBody>
          <a:bodyPr anchor="t">
            <a:normAutofit/>
          </a:bodyPr>
          <a:lstStyle/>
          <a:p>
            <a:r>
              <a:rPr lang="en-US" sz="3400"/>
              <a:t>Mean RIT Language Prediction Model -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09F0E-D9D4-8544-B699-65086CD2C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513" y="3881593"/>
            <a:ext cx="6491287" cy="2168334"/>
          </a:xfrm>
        </p:spPr>
        <p:txBody>
          <a:bodyPr>
            <a:normAutofit/>
          </a:bodyPr>
          <a:lstStyle/>
          <a:p>
            <a:r>
              <a:rPr lang="en-US" sz="2000"/>
              <a:t>The model does not predict the Mean RIT scores well (quadratic and logarithmic were worse)</a:t>
            </a:r>
          </a:p>
          <a:p>
            <a:r>
              <a:rPr lang="en-US" sz="2000"/>
              <a:t>Mean language scores have increased over the years </a:t>
            </a:r>
          </a:p>
          <a:p>
            <a:pPr lvl="1"/>
            <a:r>
              <a:rPr lang="en-US" sz="2000"/>
              <a:t>Students are doing better on the language test</a:t>
            </a:r>
          </a:p>
          <a:p>
            <a:pPr lvl="1"/>
            <a:r>
              <a:rPr lang="en-US" sz="2000"/>
              <a:t>Possible Reason: Their learning is more geared towards the material on the test?</a:t>
            </a:r>
          </a:p>
          <a:p>
            <a:pPr marL="457200" lvl="1" indent="0">
              <a:buNone/>
            </a:pPr>
            <a:endParaRPr lang="en-US" sz="110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4A6343-C811-FD4C-ABB8-274151E63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156014"/>
            <a:ext cx="11412293" cy="21683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47172-E836-47FC-A6D3-801EAD2A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394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41C07-AFC0-D343-8F7B-A14FB5BC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/>
              <a:t>Mean Language RIT Score Prediction Model - Linear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9239CE-65FA-B34F-B41E-8341D626F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5" y="393503"/>
            <a:ext cx="3584448" cy="3584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81C595-903A-6F48-923F-1E632453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15" y="393191"/>
            <a:ext cx="3584448" cy="35844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C39F39-7237-1E46-A60A-EB548E601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93191"/>
            <a:ext cx="3584448" cy="3584448"/>
          </a:xfrm>
          <a:prstGeom prst="rect">
            <a:avLst/>
          </a:prstGeom>
        </p:spPr>
      </p:pic>
      <p:sp>
        <p:nvSpPr>
          <p:cNvPr id="25" name="Rectangle 31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33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51254-AE45-6C46-B710-28AAD4EA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numCol="2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700"/>
              <a:t>3</a:t>
            </a:r>
            <a:r>
              <a:rPr lang="en-US" sz="1700" baseline="30000"/>
              <a:t>rd</a:t>
            </a:r>
            <a:r>
              <a:rPr lang="en-US" sz="1700"/>
              <a:t> - .41</a:t>
            </a:r>
          </a:p>
          <a:p>
            <a:pPr>
              <a:spcAft>
                <a:spcPts val="600"/>
              </a:spcAft>
            </a:pPr>
            <a:r>
              <a:rPr lang="en-US" sz="1700"/>
              <a:t>4</a:t>
            </a:r>
            <a:r>
              <a:rPr lang="en-US" sz="1700" baseline="30000"/>
              <a:t>th</a:t>
            </a:r>
            <a:r>
              <a:rPr lang="en-US" sz="1700"/>
              <a:t> - .20</a:t>
            </a:r>
          </a:p>
          <a:p>
            <a:pPr>
              <a:spcAft>
                <a:spcPts val="600"/>
              </a:spcAft>
            </a:pPr>
            <a:r>
              <a:rPr lang="en-US" sz="1700"/>
              <a:t>5</a:t>
            </a:r>
            <a:r>
              <a:rPr lang="en-US" sz="1700" baseline="30000"/>
              <a:t>th</a:t>
            </a:r>
            <a:r>
              <a:rPr lang="en-US" sz="1700"/>
              <a:t> - .38</a:t>
            </a:r>
          </a:p>
          <a:p>
            <a:pPr>
              <a:spcAft>
                <a:spcPts val="600"/>
              </a:spcAft>
            </a:pPr>
            <a:r>
              <a:rPr lang="en-US" sz="1700"/>
              <a:t>6</a:t>
            </a:r>
            <a:r>
              <a:rPr lang="en-US" sz="1700" baseline="30000"/>
              <a:t>th</a:t>
            </a:r>
            <a:r>
              <a:rPr lang="en-US" sz="1700"/>
              <a:t> - .34</a:t>
            </a:r>
          </a:p>
          <a:p>
            <a:pPr>
              <a:spcAft>
                <a:spcPts val="600"/>
              </a:spcAft>
            </a:pPr>
            <a:r>
              <a:rPr lang="en-US" sz="1700"/>
              <a:t>7</a:t>
            </a:r>
            <a:r>
              <a:rPr lang="en-US" sz="1700" baseline="30000"/>
              <a:t>th</a:t>
            </a:r>
            <a:r>
              <a:rPr lang="en-US" sz="1700"/>
              <a:t> - .44</a:t>
            </a:r>
          </a:p>
          <a:p>
            <a:pPr>
              <a:spcAft>
                <a:spcPts val="600"/>
              </a:spcAft>
            </a:pPr>
            <a:r>
              <a:rPr lang="en-US" sz="1700"/>
              <a:t>8</a:t>
            </a:r>
            <a:r>
              <a:rPr lang="en-US" sz="1700" baseline="30000"/>
              <a:t>th </a:t>
            </a:r>
            <a:r>
              <a:rPr lang="en-US" sz="1700"/>
              <a:t>- .38</a:t>
            </a:r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1DC3A-3764-4E94-B573-AF10D54E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71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41C07-AFC0-D343-8F7B-A14FB5BC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/>
              <a:t>Mean Language RIT Score Prediction Model - 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CB40A-DD98-5244-B524-8BB5AA048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5" y="393503"/>
            <a:ext cx="3584448" cy="3584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9940F-2ED7-464C-8C69-54EC8D893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15" y="393191"/>
            <a:ext cx="3584448" cy="3584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ACDC1-360C-2E47-A9D0-E3871DB22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93191"/>
            <a:ext cx="3584448" cy="3584448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51254-AE45-6C46-B710-28AAD4EA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numCol="2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700"/>
              <a:t>3</a:t>
            </a:r>
            <a:r>
              <a:rPr lang="en-US" sz="1700" baseline="30000"/>
              <a:t>rd</a:t>
            </a:r>
            <a:r>
              <a:rPr lang="en-US" sz="1700"/>
              <a:t> - .41</a:t>
            </a:r>
          </a:p>
          <a:p>
            <a:pPr>
              <a:spcAft>
                <a:spcPts val="600"/>
              </a:spcAft>
            </a:pPr>
            <a:r>
              <a:rPr lang="en-US" sz="1700"/>
              <a:t>4</a:t>
            </a:r>
            <a:r>
              <a:rPr lang="en-US" sz="1700" baseline="30000"/>
              <a:t>th</a:t>
            </a:r>
            <a:r>
              <a:rPr lang="en-US" sz="1700"/>
              <a:t> - .20</a:t>
            </a:r>
          </a:p>
          <a:p>
            <a:pPr>
              <a:spcAft>
                <a:spcPts val="600"/>
              </a:spcAft>
            </a:pPr>
            <a:r>
              <a:rPr lang="en-US" sz="1700"/>
              <a:t>5</a:t>
            </a:r>
            <a:r>
              <a:rPr lang="en-US" sz="1700" baseline="30000"/>
              <a:t>th</a:t>
            </a:r>
            <a:r>
              <a:rPr lang="en-US" sz="1700"/>
              <a:t> - .38</a:t>
            </a:r>
          </a:p>
          <a:p>
            <a:pPr>
              <a:spcAft>
                <a:spcPts val="600"/>
              </a:spcAft>
            </a:pPr>
            <a:r>
              <a:rPr lang="en-US" sz="1700"/>
              <a:t>6</a:t>
            </a:r>
            <a:r>
              <a:rPr lang="en-US" sz="1700" baseline="30000"/>
              <a:t>th</a:t>
            </a:r>
            <a:r>
              <a:rPr lang="en-US" sz="1700"/>
              <a:t> - .34</a:t>
            </a:r>
          </a:p>
          <a:p>
            <a:pPr>
              <a:spcAft>
                <a:spcPts val="600"/>
              </a:spcAft>
            </a:pPr>
            <a:r>
              <a:rPr lang="en-US" sz="1700"/>
              <a:t>7</a:t>
            </a:r>
            <a:r>
              <a:rPr lang="en-US" sz="1700" baseline="30000"/>
              <a:t>th</a:t>
            </a:r>
            <a:r>
              <a:rPr lang="en-US" sz="1700"/>
              <a:t> - .44</a:t>
            </a:r>
          </a:p>
          <a:p>
            <a:pPr>
              <a:spcAft>
                <a:spcPts val="600"/>
              </a:spcAft>
            </a:pPr>
            <a:r>
              <a:rPr lang="en-US" sz="1700"/>
              <a:t>8</a:t>
            </a:r>
            <a:r>
              <a:rPr lang="en-US" sz="1700" baseline="30000"/>
              <a:t>th </a:t>
            </a:r>
            <a:r>
              <a:rPr lang="en-US" sz="1700"/>
              <a:t>- .38</a:t>
            </a:r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DADCC-8C76-4733-B2CC-58AE29FF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24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234C5-17B9-7D4C-AD2B-6D1D3610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latin typeface="+mj-lt"/>
                <a:ea typeface="+mj-ea"/>
                <a:cs typeface="+mj-cs"/>
              </a:rPr>
              <a:t>Mean RIT Reading Prediction Model - Linear</a:t>
            </a: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7E4BDE7-AE29-5D4C-A111-CE6494F48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r="29416" b="1"/>
          <a:stretch/>
        </p:blipFill>
        <p:spPr>
          <a:xfrm>
            <a:off x="556592" y="743967"/>
            <a:ext cx="11139778" cy="288179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3816CD-9F49-A24C-B341-4A4AFF7D4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3777915"/>
            <a:ext cx="6235268" cy="244190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900"/>
              <a:t>Observation: Scores in early years are all over the place </a:t>
            </a:r>
          </a:p>
          <a:p>
            <a:pPr lvl="1"/>
            <a:r>
              <a:rPr lang="en-US" sz="1900"/>
              <a:t>Possible Reason: a standardized reading test was something very new to students, it has taken a while for them to get use to the test </a:t>
            </a:r>
          </a:p>
          <a:p>
            <a:r>
              <a:rPr lang="en-US" sz="1900"/>
              <a:t>The model does not predict the Mean RIT scores well (quadratic and logarithmic were worse)</a:t>
            </a:r>
          </a:p>
          <a:p>
            <a:r>
              <a:rPr lang="en-US" sz="1900"/>
              <a:t>Important: mean reading scores have increased over the years 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AA77D-09CD-4DAB-B80B-291B70D0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59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41C07-AFC0-D343-8F7B-A14FB5BC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/>
              <a:t>Mean Reading RIT Score Prediction Model - Linear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4E3703-D658-574E-B6AB-A675AED94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5" y="393503"/>
            <a:ext cx="3584448" cy="35844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7DA5F17-4BD3-9540-8A05-A4EEAA7A7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15" y="393191"/>
            <a:ext cx="3584448" cy="35844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3CB5005-7FAB-F04F-B9EA-408AC1927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93191"/>
            <a:ext cx="3584448" cy="358444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51254-AE45-6C46-B710-28AAD4EA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numCol="2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700"/>
              <a:t>3</a:t>
            </a:r>
            <a:r>
              <a:rPr lang="en-US" sz="1700" baseline="30000"/>
              <a:t>rd</a:t>
            </a:r>
            <a:r>
              <a:rPr lang="en-US" sz="1700"/>
              <a:t> - .61</a:t>
            </a:r>
          </a:p>
          <a:p>
            <a:pPr>
              <a:spcAft>
                <a:spcPts val="600"/>
              </a:spcAft>
            </a:pPr>
            <a:r>
              <a:rPr lang="en-US" sz="1700"/>
              <a:t>4</a:t>
            </a:r>
            <a:r>
              <a:rPr lang="en-US" sz="1700" baseline="30000"/>
              <a:t>th</a:t>
            </a:r>
            <a:r>
              <a:rPr lang="en-US" sz="1700"/>
              <a:t> - .42</a:t>
            </a:r>
          </a:p>
          <a:p>
            <a:pPr>
              <a:spcAft>
                <a:spcPts val="600"/>
              </a:spcAft>
            </a:pPr>
            <a:r>
              <a:rPr lang="en-US" sz="1700"/>
              <a:t>5</a:t>
            </a:r>
            <a:r>
              <a:rPr lang="en-US" sz="1700" baseline="30000"/>
              <a:t>th</a:t>
            </a:r>
            <a:r>
              <a:rPr lang="en-US" sz="1700"/>
              <a:t> - .34</a:t>
            </a:r>
          </a:p>
          <a:p>
            <a:pPr>
              <a:spcAft>
                <a:spcPts val="600"/>
              </a:spcAft>
            </a:pPr>
            <a:r>
              <a:rPr lang="en-US" sz="1700"/>
              <a:t>6</a:t>
            </a:r>
            <a:r>
              <a:rPr lang="en-US" sz="1700" baseline="30000"/>
              <a:t>th</a:t>
            </a:r>
            <a:r>
              <a:rPr lang="en-US" sz="1700"/>
              <a:t> - .10</a:t>
            </a:r>
          </a:p>
          <a:p>
            <a:pPr>
              <a:spcAft>
                <a:spcPts val="600"/>
              </a:spcAft>
            </a:pPr>
            <a:r>
              <a:rPr lang="en-US" sz="1700"/>
              <a:t>7</a:t>
            </a:r>
            <a:r>
              <a:rPr lang="en-US" sz="1700" baseline="30000"/>
              <a:t>th</a:t>
            </a:r>
            <a:r>
              <a:rPr lang="en-US" sz="1700"/>
              <a:t> - .15</a:t>
            </a:r>
          </a:p>
          <a:p>
            <a:pPr>
              <a:spcAft>
                <a:spcPts val="600"/>
              </a:spcAft>
            </a:pPr>
            <a:r>
              <a:rPr lang="en-US" sz="1700"/>
              <a:t>8</a:t>
            </a:r>
            <a:r>
              <a:rPr lang="en-US" sz="1700" baseline="30000"/>
              <a:t>th </a:t>
            </a:r>
            <a:r>
              <a:rPr lang="en-US" sz="1700"/>
              <a:t>- .13</a:t>
            </a:r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32D35-961D-4507-9301-E10D99BF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63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41C07-AFC0-D343-8F7B-A14FB5BC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sz="2800"/>
              <a:t>Mean Reading RIT Score Prediction Model - 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74DBE-00AA-9743-902F-413D270A5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5" y="393503"/>
            <a:ext cx="3584448" cy="3584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75C13-F3AE-4A4C-A208-6FE43E07A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15" y="393191"/>
            <a:ext cx="3584448" cy="3584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90DF2-EB91-3D4A-8E13-35DC808B8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15" y="393191"/>
            <a:ext cx="3584448" cy="3584448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2098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51254-AE45-6C46-B710-28AAD4EA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numCol="2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700"/>
              <a:t>3</a:t>
            </a:r>
            <a:r>
              <a:rPr lang="en-US" sz="1700" baseline="30000"/>
              <a:t>rd</a:t>
            </a:r>
            <a:r>
              <a:rPr lang="en-US" sz="1700"/>
              <a:t> - .61</a:t>
            </a:r>
          </a:p>
          <a:p>
            <a:pPr>
              <a:spcAft>
                <a:spcPts val="600"/>
              </a:spcAft>
            </a:pPr>
            <a:r>
              <a:rPr lang="en-US" sz="1700"/>
              <a:t>4</a:t>
            </a:r>
            <a:r>
              <a:rPr lang="en-US" sz="1700" baseline="30000"/>
              <a:t>th</a:t>
            </a:r>
            <a:r>
              <a:rPr lang="en-US" sz="1700"/>
              <a:t> - .42</a:t>
            </a:r>
          </a:p>
          <a:p>
            <a:pPr>
              <a:spcAft>
                <a:spcPts val="600"/>
              </a:spcAft>
            </a:pPr>
            <a:r>
              <a:rPr lang="en-US" sz="1700"/>
              <a:t>5</a:t>
            </a:r>
            <a:r>
              <a:rPr lang="en-US" sz="1700" baseline="30000"/>
              <a:t>th</a:t>
            </a:r>
            <a:r>
              <a:rPr lang="en-US" sz="1700"/>
              <a:t> - .34</a:t>
            </a:r>
          </a:p>
          <a:p>
            <a:pPr>
              <a:spcAft>
                <a:spcPts val="600"/>
              </a:spcAft>
            </a:pPr>
            <a:r>
              <a:rPr lang="en-US" sz="1700"/>
              <a:t>6</a:t>
            </a:r>
            <a:r>
              <a:rPr lang="en-US" sz="1700" baseline="30000"/>
              <a:t>th</a:t>
            </a:r>
            <a:r>
              <a:rPr lang="en-US" sz="1700"/>
              <a:t> - .10</a:t>
            </a:r>
          </a:p>
          <a:p>
            <a:pPr>
              <a:spcAft>
                <a:spcPts val="600"/>
              </a:spcAft>
            </a:pPr>
            <a:r>
              <a:rPr lang="en-US" sz="1700"/>
              <a:t>7</a:t>
            </a:r>
            <a:r>
              <a:rPr lang="en-US" sz="1700" baseline="30000"/>
              <a:t>th</a:t>
            </a:r>
            <a:r>
              <a:rPr lang="en-US" sz="1700"/>
              <a:t> - .15</a:t>
            </a:r>
          </a:p>
          <a:p>
            <a:pPr>
              <a:spcAft>
                <a:spcPts val="600"/>
              </a:spcAft>
            </a:pPr>
            <a:r>
              <a:rPr lang="en-US" sz="1700"/>
              <a:t>8</a:t>
            </a:r>
            <a:r>
              <a:rPr lang="en-US" sz="1700" baseline="30000"/>
              <a:t>th </a:t>
            </a:r>
            <a:r>
              <a:rPr lang="en-US" sz="1700"/>
              <a:t>- .13</a:t>
            </a:r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24644-5C8F-412F-B003-FCA67095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965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64467-00FF-4DF4-BA30-5B48EBAE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Linear Model for predicting mean RIT scores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D504D-6041-4565-A207-196D4E8C4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7EDC-FC49-4AD2-A1A3-C4C3D822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91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52F49A-25E8-463D-9BA3-827E51CD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Grouping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206EE-F870-4395-B1B5-3BDE64745F29}"/>
              </a:ext>
            </a:extLst>
          </p:cNvPr>
          <p:cNvSpPr txBox="1"/>
          <p:nvPr/>
        </p:nvSpPr>
        <p:spPr>
          <a:xfrm>
            <a:off x="1371601" y="1716973"/>
            <a:ext cx="9448800" cy="6008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ea typeface="+mn-lt"/>
                <a:cs typeface="+mn-lt"/>
              </a:rPr>
              <a:t>Data Grouped by Year, RIT (mean), Grade (mean), Test Levels (mean)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cs typeface="Calibri"/>
              </a:rPr>
              <a:t>Summary of the Linear Model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>
              <a:cs typeface="Calibri"/>
            </a:endParaRPr>
          </a:p>
        </p:txBody>
      </p:sp>
      <p:pic>
        <p:nvPicPr>
          <p:cNvPr id="4" name="Picture 7" descr="Table&#10;&#10;Description automatically generated">
            <a:extLst>
              <a:ext uri="{FF2B5EF4-FFF2-40B4-BE49-F238E27FC236}">
                <a16:creationId xmlns:a16="http://schemas.microsoft.com/office/drawing/2014/main" id="{8219D612-102F-426E-A64F-48F2FD4E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543" y="2931400"/>
            <a:ext cx="6125028" cy="1416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35B852A1-05F3-4BA7-861E-25DB9689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43" y="2928627"/>
            <a:ext cx="4354285" cy="3264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07F20-BC80-41BE-965C-3A95E0A0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2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7696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4BFFD-4E7F-4F21-8C59-72A983BF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9" y="1111086"/>
            <a:ext cx="7690104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Graphical Observations /EDA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7CAFC9-A675-4314-84EF-236FFA58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490532"/>
            <a:ext cx="2110597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112776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68B0C042-5D40-41F4-A3C1-DF6143F5B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7725" y="2612676"/>
            <a:ext cx="1632648" cy="16326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562BF-A82F-4306-A4E7-B858E992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078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82B7B-F601-4237-8C2B-82551BAA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Model Plots (with Regression Line):</a:t>
            </a: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B90D9F0-86C9-4DCA-82FD-2199AE79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02" y="2181426"/>
            <a:ext cx="5092533" cy="3997637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11E77F7-DF2F-41A1-9954-B5C13EE9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5092780" cy="39978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EC8E2-6839-4EE6-A016-987828E6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601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975F1-6B3F-4806-B247-3A06C5C5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Analysis of Linear Model (by Residual Values)*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2C891976-B011-47FE-84EE-214255826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88651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CF49D-715C-486B-8B95-883DB7B8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812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52F49A-25E8-463D-9BA3-827E51CD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Test Normality of the residual distribution</a:t>
            </a:r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99C7BD6F-7FEA-40CC-9184-AD1CEE7193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8580" y="3223717"/>
            <a:ext cx="3419606" cy="2619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1C4E874-8F87-49E4-BBEE-016BF72C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250" y="2839088"/>
            <a:ext cx="4145321" cy="3178029"/>
          </a:xfrm>
          <a:prstGeom prst="rect">
            <a:avLst/>
          </a:prstGeom>
        </p:spPr>
      </p:pic>
      <p:pic>
        <p:nvPicPr>
          <p:cNvPr id="6" name="Picture 6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9DD530F2-1CB0-47B6-8334-0C9F2589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038" y="3666402"/>
            <a:ext cx="2923928" cy="1511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B206EE-F870-4395-B1B5-3BDE64745F29}"/>
              </a:ext>
            </a:extLst>
          </p:cNvPr>
          <p:cNvSpPr txBox="1"/>
          <p:nvPr/>
        </p:nvSpPr>
        <p:spPr>
          <a:xfrm>
            <a:off x="1371601" y="1716973"/>
            <a:ext cx="9448800" cy="14426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err="1"/>
              <a:t>Jarque</a:t>
            </a:r>
            <a:r>
              <a:rPr lang="en-US" sz="1900" b="1"/>
              <a:t> – Bera Normality Test (To compare p-values with other models)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Null Hypothesis for JB test: data is perfectly normalized (or normally distributed)</a:t>
            </a:r>
            <a:endParaRPr lang="en-US" sz="19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Histogram</a:t>
            </a:r>
            <a:endParaRPr lang="en-US" sz="19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Normal Q-Q plot</a:t>
            </a:r>
            <a:endParaRPr lang="en-US" sz="19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BEA10-FFB6-451A-A5DA-F7C5EFC8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3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66D7F65-E9B6-4775-8355-D095CC73C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D793B-764E-43AB-980D-F09EAD9A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502021"/>
            <a:ext cx="6173262" cy="1655483"/>
          </a:xfrm>
        </p:spPr>
        <p:txBody>
          <a:bodyPr anchor="b">
            <a:normAutofit/>
          </a:bodyPr>
          <a:lstStyle/>
          <a:p>
            <a:r>
              <a:rPr lang="en-US" sz="4000">
                <a:cs typeface="Calibri Light"/>
              </a:rPr>
              <a:t>Observation on Normality: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4688B-25AE-433D-9F30-321FBD28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08518"/>
            <a:ext cx="6173262" cy="35350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P-value is small (0.087) but much larger than in comparison with all other models that we've created before.</a:t>
            </a:r>
          </a:p>
          <a:p>
            <a:r>
              <a:rPr lang="en-US" sz="2000">
                <a:cs typeface="Calibri"/>
              </a:rPr>
              <a:t>Reject Null Hypothesis as Data is not perfectly normalized but still is somewhat normalized as shown in the histogram.</a:t>
            </a:r>
          </a:p>
          <a:p>
            <a:r>
              <a:rPr lang="en-US" sz="2000">
                <a:ea typeface="+mn-lt"/>
                <a:cs typeface="+mn-lt"/>
              </a:rPr>
              <a:t>Q-Q plot shows only one point off the normal line but others are relatively close to the normal line.</a:t>
            </a:r>
          </a:p>
          <a:p>
            <a:r>
              <a:rPr lang="en-US" sz="2000">
                <a:cs typeface="Calibri"/>
              </a:rPr>
              <a:t>It's clear from the histogram and Q-Q plot that residuals are normally distributed.</a:t>
            </a:r>
          </a:p>
        </p:txBody>
      </p:sp>
      <p:pic>
        <p:nvPicPr>
          <p:cNvPr id="14" name="Picture 13" descr="Close up of ruler">
            <a:extLst>
              <a:ext uri="{FF2B5EF4-FFF2-40B4-BE49-F238E27FC236}">
                <a16:creationId xmlns:a16="http://schemas.microsoft.com/office/drawing/2014/main" id="{3A235CE6-D79D-4EFC-9332-A33F2AE17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11" r="32454" b="-6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7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FF406-A7D8-4AB7-BEAE-A5AC527D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8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52F49A-25E8-463D-9BA3-827E51CD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Test Variance of the residual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206EE-F870-4395-B1B5-3BDE64745F29}"/>
              </a:ext>
            </a:extLst>
          </p:cNvPr>
          <p:cNvSpPr txBox="1"/>
          <p:nvPr/>
        </p:nvSpPr>
        <p:spPr>
          <a:xfrm>
            <a:off x="1371601" y="1716973"/>
            <a:ext cx="9448800" cy="5282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Studentized Residuals</a:t>
            </a:r>
            <a:endParaRPr lang="en-US" sz="19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/>
          </a:p>
        </p:txBody>
      </p:sp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C20E16A-230E-4CEE-A2DF-7355BF776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314" y="1865433"/>
            <a:ext cx="4209141" cy="323599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A0E842-2E32-4BD5-A11B-F043CE216061}"/>
              </a:ext>
            </a:extLst>
          </p:cNvPr>
          <p:cNvSpPr txBox="1"/>
          <p:nvPr/>
        </p:nvSpPr>
        <p:spPr>
          <a:xfrm>
            <a:off x="1415143" y="5020378"/>
            <a:ext cx="940525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Observation: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Plot shows that there aren’t any obvious outliers. Based on the plot it's okay to assume the constant variance assumption.</a:t>
            </a:r>
            <a:endParaRPr lang="en-US" sz="200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6A03A1-823F-48A4-8787-6E8BF2D2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408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52F49A-25E8-463D-9BA3-827E51CD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ea typeface="+mj-lt"/>
                <a:cs typeface="+mj-lt"/>
              </a:rPr>
              <a:t>Test Correlation between Residuals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206EE-F870-4395-B1B5-3BDE64745F29}"/>
              </a:ext>
            </a:extLst>
          </p:cNvPr>
          <p:cNvSpPr txBox="1"/>
          <p:nvPr/>
        </p:nvSpPr>
        <p:spPr>
          <a:xfrm>
            <a:off x="1371601" y="1716973"/>
            <a:ext cx="9448800" cy="9056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Durbin – Watson independency Test (To compare p-values with other models)</a:t>
            </a:r>
            <a:endParaRPr lang="en-US" sz="1900" b="1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/>
              <a:t>Null Hypothesis for DW test: </a:t>
            </a:r>
            <a:r>
              <a:rPr lang="en-US" sz="1900" b="1">
                <a:ea typeface="+mn-lt"/>
                <a:cs typeface="+mn-lt"/>
              </a:rPr>
              <a:t>residuals of time series data are completely uncorrelated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b="1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/>
          </a:p>
        </p:txBody>
      </p:sp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D02516-6A42-49ED-BE7E-245E602DD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3042557"/>
            <a:ext cx="5283200" cy="1324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008BAF-BDEF-4F9D-B694-D89675801BBE}"/>
              </a:ext>
            </a:extLst>
          </p:cNvPr>
          <p:cNvSpPr txBox="1"/>
          <p:nvPr/>
        </p:nvSpPr>
        <p:spPr>
          <a:xfrm>
            <a:off x="1778000" y="4796971"/>
            <a:ext cx="950685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Observation: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P-value is small (0.0001) but still much larger than in comparison with all other models that we've created before.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Reject or Fail to reject Null Hypothesis ? there's some correlation but least correlation.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We can conclude that the Variables we've used in this model has least correlation than any other combination of variables.</a:t>
            </a:r>
          </a:p>
          <a:p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FC942-CD8A-4947-9981-F6DBB383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564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52F49A-25E8-463D-9BA3-827E51CD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Test Mean of all Residuals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206EE-F870-4395-B1B5-3BDE64745F29}"/>
              </a:ext>
            </a:extLst>
          </p:cNvPr>
          <p:cNvSpPr txBox="1"/>
          <p:nvPr/>
        </p:nvSpPr>
        <p:spPr>
          <a:xfrm>
            <a:off x="1371601" y="1716973"/>
            <a:ext cx="9448800" cy="5282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cs typeface="Calibri"/>
              </a:rPr>
              <a:t>Plot of Residuals by RIT (mean)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0E842-2E32-4BD5-A11B-F043CE216061}"/>
              </a:ext>
            </a:extLst>
          </p:cNvPr>
          <p:cNvSpPr txBox="1"/>
          <p:nvPr/>
        </p:nvSpPr>
        <p:spPr>
          <a:xfrm>
            <a:off x="1415143" y="5238092"/>
            <a:ext cx="940525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/>
              <a:t>Observation: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half of the residuals are above 0 and half below (shows that mean of all residuals is 0)</a:t>
            </a: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Also, calculation by mean(df$residuals) gives 0.000....</a:t>
            </a:r>
          </a:p>
        </p:txBody>
      </p:sp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1970E41-9108-4EE2-9B8F-D49CF1A6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0" y="1981547"/>
            <a:ext cx="4114797" cy="31779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8B2C8-D6B1-4D8B-973D-4B46017F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72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EB8FA-4CD1-4302-9C6E-E4E5C5D7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Conclusions of Linear Regression Model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8A3D6-C6FA-49ED-AC1B-94E85D6F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8685" y="1323968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Both Multiple and Adjusted coefficient of determination (R-square) values of 0.90 and 0.89 respectively shows that predicted values are closely fitted to regression line.  </a:t>
            </a:r>
          </a:p>
          <a:p>
            <a:r>
              <a:rPr lang="en-US" sz="2000">
                <a:cs typeface="Calibri"/>
              </a:rPr>
              <a:t>The observations resulting from each criteria satisfies the error assumptions.</a:t>
            </a:r>
          </a:p>
          <a:p>
            <a:r>
              <a:rPr lang="en-US" sz="2000">
                <a:cs typeface="Calibri"/>
              </a:rPr>
              <a:t>This model have passed some of the most important criteria of Residual analysis.</a:t>
            </a:r>
          </a:p>
          <a:p>
            <a:r>
              <a:rPr lang="en-US" sz="2000">
                <a:cs typeface="Calibri"/>
              </a:rPr>
              <a:t>It's okay to say that this is pretty solid linear model and it's giving correct predictions.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0E2B4-A03E-4F39-BF4C-57D036EF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615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93D0-D1C4-604E-AADA-056AD022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Future Research</a:t>
            </a:r>
          </a:p>
        </p:txBody>
      </p:sp>
      <p:pic>
        <p:nvPicPr>
          <p:cNvPr id="14" name="Graphic 6" descr="Statistics">
            <a:extLst>
              <a:ext uri="{FF2B5EF4-FFF2-40B4-BE49-F238E27FC236}">
                <a16:creationId xmlns:a16="http://schemas.microsoft.com/office/drawing/2014/main" id="{A3F4BB68-BC35-45E8-BB5F-55E3AF29C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49C1-EE74-9841-A5A5-7CBFA8FD8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Explore trends of performance on different types of questions within each subject test</a:t>
            </a:r>
          </a:p>
          <a:p>
            <a:r>
              <a:rPr lang="en-US" sz="1800"/>
              <a:t>Train a model that predicts standard deviation for different test levels, subjects and grades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02BAE-9297-4128-8C9C-5C141E74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348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2A590-CBEC-4FA7-8C0D-AE08786F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Overview of Findings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86F1A-DED5-40E8-8E8D-898F79862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en-US" sz="2100"/>
              <a:t>Students who took test in more recent years have done better (RIT scores increasing)</a:t>
            </a:r>
          </a:p>
          <a:p>
            <a:pPr lvl="1"/>
            <a:r>
              <a:rPr lang="en-US" sz="2100"/>
              <a:t>Student performance is correlated with year</a:t>
            </a:r>
            <a:endParaRPr lang="en-US" sz="2100">
              <a:cs typeface="Calibri"/>
            </a:endParaRPr>
          </a:p>
          <a:p>
            <a:pPr lvl="1"/>
            <a:r>
              <a:rPr lang="en-US" sz="2100"/>
              <a:t>Lang and reading RIT scores per grade are increasing more linearly over the years</a:t>
            </a:r>
            <a:endParaRPr lang="en-US" sz="2100">
              <a:cs typeface="Calibri"/>
            </a:endParaRPr>
          </a:p>
          <a:p>
            <a:pPr lvl="1"/>
            <a:r>
              <a:rPr lang="en-US" sz="2100"/>
              <a:t>Math RIT scores follow a quadratic trend</a:t>
            </a:r>
            <a:endParaRPr lang="en-US" sz="2100">
              <a:cs typeface="Calibri"/>
            </a:endParaRPr>
          </a:p>
          <a:p>
            <a:r>
              <a:rPr lang="en-US" sz="2100"/>
              <a:t>RIT scores are proportional to grades</a:t>
            </a:r>
            <a:endParaRPr lang="en-US" sz="2100">
              <a:cs typeface="Calibri"/>
            </a:endParaRPr>
          </a:p>
          <a:p>
            <a:r>
              <a:rPr lang="en-US" sz="2100"/>
              <a:t>Distribution of RIT + standard deviation scores isn’t changing significantly </a:t>
            </a:r>
            <a:endParaRPr lang="en-US" sz="2100">
              <a:cs typeface="Calibri"/>
            </a:endParaRPr>
          </a:p>
          <a:p>
            <a:r>
              <a:rPr lang="en-US" sz="2100"/>
              <a:t>% increase in the number of students taking the test by years?</a:t>
            </a:r>
          </a:p>
          <a:p>
            <a:r>
              <a:rPr lang="en-US" sz="2100">
                <a:cs typeface="Calibri"/>
              </a:rPr>
              <a:t>% increase in the Mean_RIT scores by years?</a:t>
            </a:r>
          </a:p>
          <a:p>
            <a:pPr lvl="1"/>
            <a:endParaRPr lang="en-US" sz="2100">
              <a:cs typeface="Calibri"/>
            </a:endParaRPr>
          </a:p>
          <a:p>
            <a:pPr lvl="1"/>
            <a:endParaRPr lang="en-US" sz="2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7DA36-CA5C-4409-ADBE-4642F168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2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CAD54-0E35-4821-8703-BBBB9860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Plot of avg. RIT vs. Years</a:t>
            </a:r>
          </a:p>
        </p:txBody>
      </p:sp>
      <p:pic>
        <p:nvPicPr>
          <p:cNvPr id="5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290C524-70F4-4068-9824-B7E0CC58B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160936"/>
            <a:ext cx="7347537" cy="45371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9C8F9D-AA81-4C11-BD21-2B3F6C43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39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CD04-3E58-40EC-9C15-79F276A08674}"/>
              </a:ext>
            </a:extLst>
          </p:cNvPr>
          <p:cNvSpPr txBox="1"/>
          <p:nvPr/>
        </p:nvSpPr>
        <p:spPr>
          <a:xfrm rot="16200000">
            <a:off x="-280555" y="1465711"/>
            <a:ext cx="11759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  <a:cs typeface="Calibri"/>
              </a:rPr>
              <a:t>Overall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26122-C2F8-45D5-A24A-8699BE245153}"/>
              </a:ext>
            </a:extLst>
          </p:cNvPr>
          <p:cNvSpPr txBox="1"/>
          <p:nvPr/>
        </p:nvSpPr>
        <p:spPr>
          <a:xfrm rot="16200000" flipH="1">
            <a:off x="-1408184" y="4512411"/>
            <a:ext cx="34311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cs typeface="Calibri"/>
              </a:rPr>
              <a:t>% Increase in Count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893CFE-C3B9-4B2D-B5B0-8A0EA8ED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91" y="195177"/>
            <a:ext cx="9014253" cy="65500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C0BE77-ADED-4EFD-8F0B-45EC044E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272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C8CD04-3E58-40EC-9C15-79F276A08674}"/>
              </a:ext>
            </a:extLst>
          </p:cNvPr>
          <p:cNvSpPr txBox="1"/>
          <p:nvPr/>
        </p:nvSpPr>
        <p:spPr>
          <a:xfrm rot="16200000">
            <a:off x="-280555" y="1465711"/>
            <a:ext cx="11759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rgbClr val="FFFFFF"/>
                </a:solidFill>
                <a:cs typeface="Calibri"/>
              </a:rPr>
              <a:t>Overall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26122-C2F8-45D5-A24A-8699BE245153}"/>
              </a:ext>
            </a:extLst>
          </p:cNvPr>
          <p:cNvSpPr txBox="1"/>
          <p:nvPr/>
        </p:nvSpPr>
        <p:spPr>
          <a:xfrm rot="16200000" flipH="1">
            <a:off x="-1408184" y="4512411"/>
            <a:ext cx="34311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cs typeface="Calibri"/>
              </a:rPr>
              <a:t>% Increase in Mean_RIT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1BDE213-BF0C-4B90-8454-6AFACF75B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14" y="193474"/>
            <a:ext cx="9034847" cy="65534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87BC2-9909-4F81-9F6A-CBA91D2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88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DD7ED-3117-3E41-8292-C28F8283F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>
            <a:normAutofit/>
          </a:bodyPr>
          <a:lstStyle/>
          <a:p>
            <a:r>
              <a:rPr lang="es-ES_tradnl" err="1">
                <a:solidFill>
                  <a:srgbClr val="FFFFFF"/>
                </a:solidFill>
              </a:rPr>
              <a:t>Conclusion</a:t>
            </a: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FCDF6-E3D5-664D-91EF-B51AC3C58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anchor="ctr">
            <a:normAutofit/>
          </a:bodyPr>
          <a:lstStyle/>
          <a:p>
            <a:r>
              <a:rPr lang="en-US" sz="2500"/>
              <a:t>Re normalization and redesign of the test are not necessary </a:t>
            </a:r>
          </a:p>
          <a:p>
            <a:pPr lvl="1"/>
            <a:r>
              <a:rPr lang="en-US" sz="2500"/>
              <a:t>Distribution of test scores is consistent </a:t>
            </a:r>
            <a:endParaRPr lang="en-US" sz="2500">
              <a:cs typeface="Calibri"/>
            </a:endParaRPr>
          </a:p>
          <a:p>
            <a:r>
              <a:rPr lang="en-US" sz="2500"/>
              <a:t>Students are doing better  </a:t>
            </a:r>
            <a:endParaRPr lang="en-US" sz="2500">
              <a:cs typeface="Calibri"/>
            </a:endParaRPr>
          </a:p>
          <a:p>
            <a:pPr lvl="1"/>
            <a:r>
              <a:rPr lang="en-US" sz="2500"/>
              <a:t>Different types of students are taking (different motives for home schooling)</a:t>
            </a:r>
            <a:endParaRPr lang="en-US" sz="2500">
              <a:cs typeface="Calibri"/>
            </a:endParaRPr>
          </a:p>
          <a:p>
            <a:pPr lvl="1"/>
            <a:r>
              <a:rPr lang="en-US" sz="2500"/>
              <a:t>Students and parents know better how to prepare for the test</a:t>
            </a:r>
          </a:p>
          <a:p>
            <a:pPr lvl="1"/>
            <a:r>
              <a:rPr lang="en-US" sz="2500"/>
              <a:t>Students are more accustom to the test</a:t>
            </a:r>
            <a:endParaRPr lang="en-US" sz="2500">
              <a:cs typeface="Calibri"/>
            </a:endParaRPr>
          </a:p>
          <a:p>
            <a:pPr lvl="1"/>
            <a:r>
              <a:rPr lang="en-US" sz="2500"/>
              <a:t>Students are more accustom to standardized testing in general</a:t>
            </a:r>
            <a:endParaRPr lang="en-US" sz="2500">
              <a:cs typeface="Calibri"/>
            </a:endParaRPr>
          </a:p>
          <a:p>
            <a:pPr lvl="1"/>
            <a:endParaRPr lang="es-ES_tradnl" sz="2500"/>
          </a:p>
          <a:p>
            <a:pPr lvl="1"/>
            <a:endParaRPr lang="es-ES_tradnl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94E9C-D587-4AD6-AD16-D9A82FA9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112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353DB-B9C9-2A4C-B30F-8B027C75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ES_tradnl" sz="4000">
                <a:solidFill>
                  <a:srgbClr val="FFFFFF"/>
                </a:solidFill>
              </a:rPr>
              <a:t>Resources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819A-A586-164C-BEB0-795CD312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016" y="227291"/>
            <a:ext cx="7636562" cy="6390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>
                <a:ea typeface="+mn-lt"/>
                <a:cs typeface="+mn-lt"/>
              </a:rPr>
              <a:t>Larose, Chantal D., and Daniel T. Larose. </a:t>
            </a:r>
            <a:r>
              <a:rPr lang="en-US" sz="1400" i="1">
                <a:ea typeface="+mn-lt"/>
                <a:cs typeface="+mn-lt"/>
              </a:rPr>
              <a:t>Data Science Using Python and R</a:t>
            </a:r>
            <a:r>
              <a:rPr lang="en-US" sz="1400">
                <a:ea typeface="+mn-lt"/>
                <a:cs typeface="+mn-lt"/>
              </a:rPr>
              <a:t>. Wiley Blackwell, 2019. </a:t>
            </a:r>
            <a:endParaRPr lang="en-US" sz="1400">
              <a:cs typeface="Calibri"/>
            </a:endParaRPr>
          </a:p>
          <a:p>
            <a:r>
              <a:rPr lang="en-US" sz="1400"/>
              <a:t>R, Python, Tableau</a:t>
            </a:r>
            <a:endParaRPr lang="en-US" sz="1400">
              <a:cs typeface="Calibri"/>
            </a:endParaRPr>
          </a:p>
          <a:p>
            <a:r>
              <a:rPr lang="en-US" sz="1400"/>
              <a:t>Websites:</a:t>
            </a:r>
            <a:endParaRPr lang="en-US" sz="1400">
              <a:cs typeface="Calibri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“Extract and Replace Substrings from a Character Vector - str_sub.” </a:t>
            </a:r>
            <a:r>
              <a:rPr lang="en-US" sz="1200" i="1">
                <a:ea typeface="+mn-lt"/>
                <a:cs typeface="+mn-lt"/>
              </a:rPr>
              <a:t>- str_sub • Stringr</a:t>
            </a:r>
            <a:r>
              <a:rPr lang="en-US" sz="1200">
                <a:ea typeface="+mn-lt"/>
                <a:cs typeface="+mn-lt"/>
              </a:rPr>
              <a:t>, stringr.tidyverse.org/reference/str_sub.html.</a:t>
            </a:r>
          </a:p>
          <a:p>
            <a:pPr lvl="1"/>
            <a:r>
              <a:rPr lang="en-US" sz="1200">
                <a:ea typeface="+mn-lt"/>
                <a:cs typeface="+mn-lt"/>
              </a:rPr>
              <a:t>Guest, et al. “R Is Not So Hard! A Tutorial, Part 4: Fitting a Quadratic Model.” </a:t>
            </a:r>
            <a:r>
              <a:rPr lang="en-US" sz="1200" i="1">
                <a:ea typeface="+mn-lt"/>
                <a:cs typeface="+mn-lt"/>
              </a:rPr>
              <a:t>The Analysis Factor</a:t>
            </a:r>
            <a:r>
              <a:rPr lang="en-US" sz="1200">
                <a:ea typeface="+mn-lt"/>
                <a:cs typeface="+mn-lt"/>
              </a:rPr>
              <a:t>, 6 July 2018, </a:t>
            </a:r>
            <a:r>
              <a:rPr lang="en-US" sz="1200">
                <a:ea typeface="+mn-lt"/>
                <a:cs typeface="+mn-lt"/>
                <a:hlinkClick r:id="rId2"/>
              </a:rPr>
              <a:t>www.theanalysisfactor.com/r-tutorial-4/</a:t>
            </a:r>
            <a:r>
              <a:rPr lang="en-US" sz="1200">
                <a:ea typeface="+mn-lt"/>
                <a:cs typeface="+mn-lt"/>
              </a:rPr>
              <a:t>. </a:t>
            </a:r>
            <a:endParaRPr lang="en-US" sz="1200">
              <a:cs typeface="Calibri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“Get Maximum Value of a Column in R.” </a:t>
            </a:r>
            <a:r>
              <a:rPr lang="en-US" sz="1200" i="1">
                <a:ea typeface="+mn-lt"/>
                <a:cs typeface="+mn-lt"/>
              </a:rPr>
              <a:t>DataScience Made Simple</a:t>
            </a:r>
            <a:r>
              <a:rPr lang="en-US" sz="1200">
                <a:ea typeface="+mn-lt"/>
                <a:cs typeface="+mn-lt"/>
              </a:rPr>
              <a:t>, 24 Dec. 2020, </a:t>
            </a:r>
            <a:r>
              <a:rPr lang="en-US" sz="1200">
                <a:ea typeface="+mn-lt"/>
                <a:cs typeface="+mn-lt"/>
                <a:hlinkClick r:id="rId3"/>
              </a:rPr>
              <a:t>www.datasciencemadesimple.com/get-maximum-value-of-a-column-in-r-2/#:~:text=Maximum%20value%20of%20a%20column%20in%20R%20can%20be%20calculated,maximum%20value%20of%20that%20column</a:t>
            </a:r>
            <a:r>
              <a:rPr lang="en-US" sz="1200">
                <a:ea typeface="+mn-lt"/>
                <a:cs typeface="+mn-lt"/>
              </a:rPr>
              <a:t>. </a:t>
            </a:r>
            <a:endParaRPr lang="en-US" sz="1200">
              <a:cs typeface="Calibri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“How to Plot Multiple Data Series in Ggplot for Quality Graphs?” </a:t>
            </a:r>
            <a:r>
              <a:rPr lang="en-US" sz="1200" i="1">
                <a:ea typeface="+mn-lt"/>
                <a:cs typeface="+mn-lt"/>
              </a:rPr>
              <a:t>Sixhatnet</a:t>
            </a:r>
            <a:r>
              <a:rPr lang="en-US" sz="1200">
                <a:ea typeface="+mn-lt"/>
                <a:cs typeface="+mn-lt"/>
              </a:rPr>
              <a:t>, </a:t>
            </a:r>
            <a:r>
              <a:rPr lang="en-US" sz="1200">
                <a:ea typeface="+mn-lt"/>
                <a:cs typeface="+mn-lt"/>
                <a:hlinkClick r:id="rId4"/>
              </a:rPr>
              <a:t>www.sixhat.net/how-to-plot-multpile-data-series-with-ggplot.html</a:t>
            </a:r>
            <a:r>
              <a:rPr lang="en-US" sz="1200">
                <a:ea typeface="+mn-lt"/>
                <a:cs typeface="+mn-lt"/>
              </a:rPr>
              <a:t>. </a:t>
            </a:r>
            <a:endParaRPr lang="en-US" sz="1200">
              <a:cs typeface="Calibri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Huynh, Y. Wendy. “R For Graduate Students.” </a:t>
            </a:r>
            <a:r>
              <a:rPr lang="en-US" sz="1200" i="1">
                <a:ea typeface="+mn-lt"/>
                <a:cs typeface="+mn-lt"/>
              </a:rPr>
              <a:t>11.5 Graphing with Different Datasets</a:t>
            </a:r>
            <a:r>
              <a:rPr lang="en-US" sz="1200">
                <a:ea typeface="+mn-lt"/>
                <a:cs typeface="+mn-lt"/>
              </a:rPr>
              <a:t>, 6 Aug. 2019, bookdown.org/yih_huynh/Guide-to-R-Book/graphing-with-different-datasets.html. </a:t>
            </a:r>
          </a:p>
          <a:p>
            <a:pPr lvl="1"/>
            <a:r>
              <a:rPr lang="en-US" sz="1200">
                <a:ea typeface="+mn-lt"/>
                <a:cs typeface="+mn-lt"/>
              </a:rPr>
              <a:t>IantheIanthe 4, et al. “Mean per Group in a Data.frame.” </a:t>
            </a:r>
            <a:r>
              <a:rPr lang="en-US" sz="1200" i="1">
                <a:ea typeface="+mn-lt"/>
                <a:cs typeface="+mn-lt"/>
              </a:rPr>
              <a:t>Stack Overflow</a:t>
            </a:r>
            <a:r>
              <a:rPr lang="en-US" sz="1200">
                <a:ea typeface="+mn-lt"/>
                <a:cs typeface="+mn-lt"/>
              </a:rPr>
              <a:t>, 1 Nov. 1962, stackoverflow.com/questions/21982987/mean-per-group-in-a-data-frame.</a:t>
            </a:r>
          </a:p>
          <a:p>
            <a:pPr lvl="1"/>
            <a:r>
              <a:rPr lang="en-US" sz="1200">
                <a:ea typeface="+mn-lt"/>
                <a:cs typeface="+mn-lt"/>
              </a:rPr>
              <a:t>JeffJeff 5, et al. “How to Obtain RMSE out of Lm Result?” </a:t>
            </a:r>
            <a:r>
              <a:rPr lang="en-US" sz="1200" i="1">
                <a:ea typeface="+mn-lt"/>
                <a:cs typeface="+mn-lt"/>
              </a:rPr>
              <a:t>Stack Overflow</a:t>
            </a:r>
            <a:r>
              <a:rPr lang="en-US" sz="1200">
                <a:ea typeface="+mn-lt"/>
                <a:cs typeface="+mn-lt"/>
              </a:rPr>
              <a:t>, 1 Dec. 1965, stackoverflow.com/questions/43123462/how-to-obtain-rmse-out-of-lm-result. </a:t>
            </a:r>
          </a:p>
          <a:p>
            <a:pPr lvl="1"/>
            <a:r>
              <a:rPr lang="en-US" sz="1200">
                <a:ea typeface="+mn-lt"/>
                <a:cs typeface="+mn-lt"/>
              </a:rPr>
              <a:t>“Learn by Marketing.” </a:t>
            </a:r>
            <a:r>
              <a:rPr lang="en-US" sz="1200" i="1">
                <a:ea typeface="+mn-lt"/>
                <a:cs typeface="+mn-lt"/>
              </a:rPr>
              <a:t>Learn by Marketing | Data Mining + Marketing in Plain English</a:t>
            </a:r>
            <a:r>
              <a:rPr lang="en-US" sz="1200">
                <a:ea typeface="+mn-lt"/>
                <a:cs typeface="+mn-lt"/>
              </a:rPr>
              <a:t>, </a:t>
            </a:r>
            <a:r>
              <a:rPr lang="en-US" sz="1200">
                <a:ea typeface="+mn-lt"/>
                <a:cs typeface="+mn-lt"/>
                <a:hlinkClick r:id="rId5"/>
              </a:rPr>
              <a:t>www.learnbymarketing.com/tutorials/linear-regression-in-r/</a:t>
            </a:r>
            <a:r>
              <a:rPr lang="en-US" sz="1200">
                <a:ea typeface="+mn-lt"/>
                <a:cs typeface="+mn-lt"/>
              </a:rPr>
              <a:t>. </a:t>
            </a:r>
            <a:endParaRPr lang="en-US" sz="1200">
              <a:cs typeface="Calibri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Shekhar, Prashant. “How to Apply Linear Regression in R.” </a:t>
            </a:r>
            <a:r>
              <a:rPr lang="en-US" sz="1200" i="1">
                <a:ea typeface="+mn-lt"/>
                <a:cs typeface="+mn-lt"/>
              </a:rPr>
              <a:t>DataScience+</a:t>
            </a:r>
            <a:r>
              <a:rPr lang="en-US" sz="1200">
                <a:ea typeface="+mn-lt"/>
                <a:cs typeface="+mn-lt"/>
              </a:rPr>
              <a:t>, 16 Jan. 2018, datascienceplus.com/how-to-apply-linear-regression-in-r/. </a:t>
            </a:r>
            <a:endParaRPr lang="en-US" sz="1200">
              <a:cs typeface="Calibri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Stephanie. “Jarque-Bera Test.” </a:t>
            </a:r>
            <a:r>
              <a:rPr lang="en-US" sz="1200" i="1">
                <a:ea typeface="+mn-lt"/>
                <a:cs typeface="+mn-lt"/>
              </a:rPr>
              <a:t>Statistics How To</a:t>
            </a:r>
            <a:r>
              <a:rPr lang="en-US" sz="1200">
                <a:ea typeface="+mn-lt"/>
                <a:cs typeface="+mn-lt"/>
              </a:rPr>
              <a:t>, 16 Apr. 2021, </a:t>
            </a:r>
            <a:r>
              <a:rPr lang="en-US" sz="1200">
                <a:ea typeface="+mn-lt"/>
                <a:cs typeface="+mn-lt"/>
                <a:hlinkClick r:id="rId6"/>
              </a:rPr>
              <a:t>www.statisticshowto.com/jarque-bera-test/</a:t>
            </a:r>
            <a:r>
              <a:rPr lang="en-US" sz="1200">
                <a:ea typeface="+mn-lt"/>
                <a:cs typeface="+mn-lt"/>
              </a:rPr>
              <a:t>. </a:t>
            </a:r>
            <a:endParaRPr lang="en-US" sz="1200">
              <a:cs typeface="Calibri"/>
            </a:endParaRPr>
          </a:p>
          <a:p>
            <a:pPr lvl="1"/>
            <a:r>
              <a:rPr lang="en-US" sz="1200">
                <a:ea typeface="+mn-lt"/>
                <a:cs typeface="+mn-lt"/>
              </a:rPr>
              <a:t>Twain, Mark. “About Us.” </a:t>
            </a:r>
            <a:r>
              <a:rPr lang="en-US" sz="1200" i="1">
                <a:ea typeface="+mn-lt"/>
                <a:cs typeface="+mn-lt"/>
              </a:rPr>
              <a:t>Hewitt Learning</a:t>
            </a:r>
            <a:r>
              <a:rPr lang="en-US" sz="1200">
                <a:ea typeface="+mn-lt"/>
                <a:cs typeface="+mn-lt"/>
              </a:rPr>
              <a:t>, hewittlearning.org/about-us/. </a:t>
            </a:r>
          </a:p>
          <a:p>
            <a:pPr lvl="1"/>
            <a:r>
              <a:rPr lang="en-US" sz="1200">
                <a:ea typeface="+mn-lt"/>
                <a:cs typeface="+mn-lt"/>
              </a:rPr>
              <a:t>“Visualising Residuals • BlogR.” </a:t>
            </a:r>
            <a:r>
              <a:rPr lang="en-US" sz="1200" i="1">
                <a:ea typeface="+mn-lt"/>
                <a:cs typeface="+mn-lt"/>
              </a:rPr>
              <a:t>BlogR on Svbtle</a:t>
            </a:r>
            <a:r>
              <a:rPr lang="en-US" sz="1200">
                <a:ea typeface="+mn-lt"/>
                <a:cs typeface="+mn-lt"/>
              </a:rPr>
              <a:t>, drsimonj.svbtle.com/visualising-residuals. </a:t>
            </a:r>
          </a:p>
          <a:p>
            <a:pPr lvl="1"/>
            <a:r>
              <a:rPr lang="en-US" sz="1200">
                <a:ea typeface="+mn-lt"/>
                <a:cs typeface="+mn-lt"/>
              </a:rPr>
              <a:t>“x.” </a:t>
            </a:r>
            <a:r>
              <a:rPr lang="en-US" sz="1200" i="1">
                <a:ea typeface="+mn-lt"/>
                <a:cs typeface="+mn-lt"/>
              </a:rPr>
              <a:t>Durbin-Watson Test with Residual Inputs - MATLAB</a:t>
            </a:r>
            <a:r>
              <a:rPr lang="en-US" sz="1200">
                <a:ea typeface="+mn-lt"/>
                <a:cs typeface="+mn-lt"/>
              </a:rPr>
              <a:t>, </a:t>
            </a:r>
            <a:r>
              <a:rPr lang="en-US" sz="1200">
                <a:ea typeface="+mn-lt"/>
                <a:cs typeface="+mn-lt"/>
                <a:hlinkClick r:id="rId7"/>
              </a:rPr>
              <a:t>www.mathworks.com/help/stats/dwtest.html#:~:text=The%20p%2Dvalue%20of%20the,and%20indicates%20autocorrelation%20among%20residuals</a:t>
            </a:r>
            <a:r>
              <a:rPr lang="en-US" sz="1200">
                <a:ea typeface="+mn-lt"/>
                <a:cs typeface="+mn-lt"/>
              </a:rPr>
              <a:t>. </a:t>
            </a:r>
            <a:endParaRPr lang="en-US" sz="12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52FE9-C470-4631-82D1-9DA91BEB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18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E191A-EB54-E846-88A9-D1F2763BA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454" y="3006586"/>
            <a:ext cx="7284935" cy="2732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15A6-5EE1-914A-9062-80B89889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94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58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BA42-7755-446F-9412-C694E9D00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Bonus Slides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35F3B-B1F9-472B-B554-4A08E3B6AF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E5339-4FFC-4A4F-B270-B4F6A1EC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72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ea typeface="+mj-lt"/>
                <a:cs typeface="+mj-lt"/>
              </a:rPr>
              <a:t>Language Arts</a:t>
            </a:r>
          </a:p>
          <a:p>
            <a:endParaRPr lang="en-US" sz="3300">
              <a:cs typeface="Calibri Light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40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9BBAC33F-DEFB-4615-9364-EF673EDC7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35" y="3434397"/>
            <a:ext cx="5424011" cy="3276819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B687F1A-9A1F-46A7-994A-25984F90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616" y="-5394"/>
            <a:ext cx="5586942" cy="3352165"/>
          </a:xfrm>
          <a:prstGeom prst="rect">
            <a:avLst/>
          </a:prstGeom>
        </p:spPr>
      </p:pic>
      <p:pic>
        <p:nvPicPr>
          <p:cNvPr id="8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8A6EA7-B275-4138-AC3E-28F5C842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67577"/>
            <a:ext cx="5586942" cy="3352165"/>
          </a:xfrm>
          <a:prstGeom prst="rect">
            <a:avLst/>
          </a:prstGeom>
        </p:spPr>
      </p:pic>
      <p:pic>
        <p:nvPicPr>
          <p:cNvPr id="9" name="Picture 5" descr="Text&#10;&#10;Description automatically generated">
            <a:extLst>
              <a:ext uri="{FF2B5EF4-FFF2-40B4-BE49-F238E27FC236}">
                <a16:creationId xmlns:a16="http://schemas.microsoft.com/office/drawing/2014/main" id="{6FDD2366-41E4-40C5-B820-12D68649C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847" y="1837484"/>
            <a:ext cx="1819275" cy="1401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54CECF-AA8E-433C-8B16-23E167B9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98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Readings</a:t>
            </a: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730D66A6-CCF6-4E0D-BA53-45812E14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376" y="95044"/>
            <a:ext cx="5143864" cy="3086319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E31487-3B6E-4C06-ACD4-F0C049FC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656" y="3367577"/>
            <a:ext cx="5586942" cy="3352165"/>
          </a:xfrm>
          <a:prstGeom prst="rect">
            <a:avLst/>
          </a:prstGeom>
        </p:spPr>
      </p:pic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4C4486E2-94DB-42F3-9761-C88F0FF9C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2" y="3430207"/>
            <a:ext cx="5586942" cy="3352165"/>
          </a:xfrm>
          <a:prstGeom prst="rect">
            <a:avLst/>
          </a:prstGeom>
        </p:spPr>
      </p:pic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854036FB-5B46-4C4C-89C1-0F1E5E6F1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50" y="1622332"/>
            <a:ext cx="2324100" cy="16859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42A08-53A7-4A5C-BE33-76D6830D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0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0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0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0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: Shape 10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D0612-F02E-4E3C-A57E-9D3932C0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 decrease in score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4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2288CFA-400C-4E2A-A048-E40EFB77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61275"/>
            <a:ext cx="7225748" cy="4335449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8C0AEEAA-5E3E-479D-8DFA-1FC60287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541" y="5551674"/>
            <a:ext cx="1975037" cy="13015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CE36F-C488-4EA0-9D01-AD1C7C5F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190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F472-B3FD-4F8D-947F-E166F33E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Maths (G 3-5) (TL&lt;30)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15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3194CB6-A427-47E1-BD02-42D25733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61" y="3373082"/>
            <a:ext cx="5143864" cy="3086319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BB042E7-8C71-4E13-AD7D-DA78528E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10" y="3275"/>
            <a:ext cx="5586942" cy="3352165"/>
          </a:xfrm>
          <a:prstGeom prst="rect">
            <a:avLst/>
          </a:prstGeom>
        </p:spPr>
      </p:pic>
      <p:pic>
        <p:nvPicPr>
          <p:cNvPr id="6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32B5E70E-2B91-4790-962A-86C097067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3367577"/>
            <a:ext cx="5586942" cy="3352165"/>
          </a:xfrm>
          <a:prstGeom prst="rect">
            <a:avLst/>
          </a:prstGeom>
        </p:spPr>
      </p:pic>
      <p:pic>
        <p:nvPicPr>
          <p:cNvPr id="3" name="Picture 6" descr="Text&#10;&#10;Description automatically generated">
            <a:extLst>
              <a:ext uri="{FF2B5EF4-FFF2-40B4-BE49-F238E27FC236}">
                <a16:creationId xmlns:a16="http://schemas.microsoft.com/office/drawing/2014/main" id="{BBF856C7-5064-4722-9643-B153AF26C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101" y="1710298"/>
            <a:ext cx="2085975" cy="1285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58BA2-5AB4-434D-8B7A-8C4F5D87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3135</Words>
  <Application>Microsoft Macintosh PowerPoint</Application>
  <PresentationFormat>Widescreen</PresentationFormat>
  <Paragraphs>515</Paragraphs>
  <Slides>106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0" baseType="lpstr">
      <vt:lpstr>Arial</vt:lpstr>
      <vt:lpstr>Calibri</vt:lpstr>
      <vt:lpstr>Calibri Light</vt:lpstr>
      <vt:lpstr>office theme</vt:lpstr>
      <vt:lpstr>The Hewitt Foundation and the PASS Test </vt:lpstr>
      <vt:lpstr>Table of contents</vt:lpstr>
      <vt:lpstr>The Hewitt Foundation</vt:lpstr>
      <vt:lpstr>More about the P.A.S.S test</vt:lpstr>
      <vt:lpstr>Our Task</vt:lpstr>
      <vt:lpstr>The data</vt:lpstr>
      <vt:lpstr>Work Flow </vt:lpstr>
      <vt:lpstr>Graphical Observations /EDA </vt:lpstr>
      <vt:lpstr>Plot of avg. RIT vs. Years</vt:lpstr>
      <vt:lpstr>Plot of avg. RIT vs. Grades</vt:lpstr>
      <vt:lpstr>PowerPoint Presentation</vt:lpstr>
      <vt:lpstr>PowerPoint Presentation</vt:lpstr>
      <vt:lpstr>PowerPoint Presentation</vt:lpstr>
      <vt:lpstr>Observations on Avg. RIT plots</vt:lpstr>
      <vt:lpstr>Test Level Box Plots</vt:lpstr>
      <vt:lpstr>Language Arts</vt:lpstr>
      <vt:lpstr>Language Arts</vt:lpstr>
      <vt:lpstr>Language Arts </vt:lpstr>
      <vt:lpstr>Readings</vt:lpstr>
      <vt:lpstr>Readings</vt:lpstr>
      <vt:lpstr>Math (TL &gt; 30)</vt:lpstr>
      <vt:lpstr>Math (TL&gt;30)</vt:lpstr>
      <vt:lpstr>Math (TL&gt;30) </vt:lpstr>
      <vt:lpstr>Math (T&lt;30)</vt:lpstr>
      <vt:lpstr>Math (T&lt;30)</vt:lpstr>
      <vt:lpstr>Math (T&lt;30) </vt:lpstr>
      <vt:lpstr>Mini conclusion</vt:lpstr>
      <vt:lpstr>Grade Boxplots</vt:lpstr>
      <vt:lpstr>Language Arts (G 3-5)</vt:lpstr>
      <vt:lpstr>Language Arts (G 6-8)</vt:lpstr>
      <vt:lpstr>Maths (G 3-5) (TL&gt;30)</vt:lpstr>
      <vt:lpstr>Maths (G 6-8) (TL&lt;30)</vt:lpstr>
      <vt:lpstr>Readings (G 3-5)</vt:lpstr>
      <vt:lpstr>Readings (G 6-8)</vt:lpstr>
      <vt:lpstr>Conclusion</vt:lpstr>
      <vt:lpstr>Bar Charts for  Count Vs Year</vt:lpstr>
      <vt:lpstr>PowerPoint Presentation</vt:lpstr>
      <vt:lpstr>PowerPoint Presentation</vt:lpstr>
      <vt:lpstr>Scatterplot for  Count Vs TestLevel</vt:lpstr>
      <vt:lpstr>PowerPoint Presentation</vt:lpstr>
      <vt:lpstr>PowerPoint Presentation</vt:lpstr>
      <vt:lpstr>PowerPoint Presentation</vt:lpstr>
      <vt:lpstr>Distribution</vt:lpstr>
      <vt:lpstr>Linear Model Prediction</vt:lpstr>
      <vt:lpstr>Math by Grade</vt:lpstr>
      <vt:lpstr>Math by Test Level Test 1</vt:lpstr>
      <vt:lpstr>Math by Test Level Test 2</vt:lpstr>
      <vt:lpstr>Reading by Grade</vt:lpstr>
      <vt:lpstr>Reading by Test Level</vt:lpstr>
      <vt:lpstr>Language by Grade</vt:lpstr>
      <vt:lpstr>Language by Test Level</vt:lpstr>
      <vt:lpstr>Mini Conclusion</vt:lpstr>
      <vt:lpstr>Distribution of Lang Scores (Early vs Late)</vt:lpstr>
      <vt:lpstr>Distribution of Lang Scores (Early vs Late)</vt:lpstr>
      <vt:lpstr>Distribution of Read Scores (Early vs Late)</vt:lpstr>
      <vt:lpstr>Distribution of Read Scores (Early vs Late)</vt:lpstr>
      <vt:lpstr>Distribution of Math Scores (Early vs Late)</vt:lpstr>
      <vt:lpstr>Distribution of Math Scores (Early vs Late)</vt:lpstr>
      <vt:lpstr>Standard Deviation of RIT scores</vt:lpstr>
      <vt:lpstr>Standard Deviation of RIT Scores </vt:lpstr>
      <vt:lpstr>Error in Standard Deviation across Grades and Subjects</vt:lpstr>
      <vt:lpstr>Modeling </vt:lpstr>
      <vt:lpstr>Choice of Linear Model</vt:lpstr>
      <vt:lpstr>PCA Chart</vt:lpstr>
      <vt:lpstr>Modeling Mean RIT Score</vt:lpstr>
      <vt:lpstr>Mean Math RIT Score Prediction Model - Logarithmic</vt:lpstr>
      <vt:lpstr>Adjusted R^2 Values for Each Grade</vt:lpstr>
      <vt:lpstr>Adjusted R^2 Values for Each Grade</vt:lpstr>
      <vt:lpstr>Mean Math RIT Score Prediction Model - Quadratic</vt:lpstr>
      <vt:lpstr>Adjusted R^2 Values for Each Grade</vt:lpstr>
      <vt:lpstr>Adjusted R^2 Values for Each Grade</vt:lpstr>
      <vt:lpstr>Mean RIT Language Prediction Model - Linear</vt:lpstr>
      <vt:lpstr>Mean Language RIT Score Prediction Model - Linear</vt:lpstr>
      <vt:lpstr>Mean Language RIT Score Prediction Model - Linear</vt:lpstr>
      <vt:lpstr>Mean RIT Reading Prediction Model - Linear</vt:lpstr>
      <vt:lpstr>Mean Reading RIT Score Prediction Model - Linear</vt:lpstr>
      <vt:lpstr>Mean Reading RIT Score Prediction Model - Linear</vt:lpstr>
      <vt:lpstr>Linear Model for predicting mean RIT scores</vt:lpstr>
      <vt:lpstr>Grouping the Data</vt:lpstr>
      <vt:lpstr>Model Plots (with Regression Line):</vt:lpstr>
      <vt:lpstr>Analysis of Linear Model (by Residual Values)*</vt:lpstr>
      <vt:lpstr>Test Normality of the residual distribution</vt:lpstr>
      <vt:lpstr>Observation on Normality:</vt:lpstr>
      <vt:lpstr>Test Variance of the residual distribution</vt:lpstr>
      <vt:lpstr>Test Correlation between Residuals</vt:lpstr>
      <vt:lpstr>Test Mean of all Residuals</vt:lpstr>
      <vt:lpstr>Conclusions of Linear Regression Model</vt:lpstr>
      <vt:lpstr>Future Research</vt:lpstr>
      <vt:lpstr>Overview of Findings </vt:lpstr>
      <vt:lpstr>PowerPoint Presentation</vt:lpstr>
      <vt:lpstr>PowerPoint Presentation</vt:lpstr>
      <vt:lpstr>Conclusion</vt:lpstr>
      <vt:lpstr>Resources Used </vt:lpstr>
      <vt:lpstr>Questions?</vt:lpstr>
      <vt:lpstr>Bonus Slides</vt:lpstr>
      <vt:lpstr>Language Arts </vt:lpstr>
      <vt:lpstr>Readings</vt:lpstr>
      <vt:lpstr>A decrease in score</vt:lpstr>
      <vt:lpstr>Maths (G 3-5) (TL&lt;30)</vt:lpstr>
      <vt:lpstr>Another Increase</vt:lpstr>
      <vt:lpstr>Maths (G 6-8) (TL&gt;30)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Genevieve C Symons</cp:lastModifiedBy>
  <cp:revision>2</cp:revision>
  <dcterms:created xsi:type="dcterms:W3CDTF">2021-05-08T17:12:03Z</dcterms:created>
  <dcterms:modified xsi:type="dcterms:W3CDTF">2021-05-18T17:08:23Z</dcterms:modified>
</cp:coreProperties>
</file>